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3" r:id="rId4"/>
    <p:sldId id="257" r:id="rId5"/>
    <p:sldId id="260" r:id="rId6"/>
    <p:sldId id="261" r:id="rId7"/>
    <p:sldId id="262" r:id="rId8"/>
    <p:sldId id="265" r:id="rId9"/>
    <p:sldId id="274" r:id="rId10"/>
    <p:sldId id="266" r:id="rId11"/>
    <p:sldId id="263" r:id="rId12"/>
    <p:sldId id="264" r:id="rId13"/>
    <p:sldId id="270" r:id="rId14"/>
    <p:sldId id="268" r:id="rId15"/>
    <p:sldId id="269" r:id="rId16"/>
    <p:sldId id="271" r:id="rId17"/>
    <p:sldId id="272" r:id="rId18"/>
    <p:sldId id="267" r:id="rId1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55346-22D4-44D8-85C9-D2725CFCD6BD}" type="datetimeFigureOut">
              <a:rPr lang="en-US" smtClean="0"/>
              <a:pPr/>
              <a:t>2012-05-14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F5C82-6633-4598-A5D2-65C77C468C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el-GR" dirty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51304" y="0"/>
            <a:ext cx="692696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880" y="72008"/>
            <a:ext cx="54868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8660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parajita" pitchFamily="34" charset="0"/>
                <a:cs typeface="Aparajita" pitchFamily="34" charset="0"/>
              </a:rPr>
              <a:t>Towards Exploiting User-Centric Information for Proactive Caching in Mobile Networks </a:t>
            </a:r>
            <a:r>
              <a:rPr lang="en-US" b="1" baseline="30000" dirty="0" smtClean="0">
                <a:latin typeface="Aparajita" pitchFamily="34" charset="0"/>
                <a:cs typeface="Aparajita" pitchFamily="34" charset="0"/>
              </a:rPr>
              <a:t>‡</a:t>
            </a:r>
            <a:endParaRPr lang="en-US" b="1" baseline="300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2080" y="6093296"/>
            <a:ext cx="3851920" cy="980728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sz="2400" dirty="0" smtClean="0"/>
              <a:t>23-04-2012, WWRF28, Athens</a:t>
            </a:r>
          </a:p>
          <a:p>
            <a:pPr algn="r"/>
            <a:r>
              <a:rPr lang="en-US" sz="3100" dirty="0" smtClean="0"/>
              <a:t>Xenofon Vasilakos</a:t>
            </a:r>
            <a:r>
              <a:rPr lang="en-US" sz="2600" dirty="0" smtClean="0"/>
              <a:t/>
            </a:r>
            <a:br>
              <a:rPr lang="en-US" sz="2600" dirty="0" smtClean="0"/>
            </a:b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1547664" y="3861048"/>
            <a:ext cx="660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Xenofon Vasilakos, Vasilios A. Siris, and George C. Polyzos</a:t>
            </a:r>
            <a:b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{xvas,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vsiris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polyzos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}@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aueb.gr</a:t>
            </a:r>
            <a:endParaRPr lang="en-US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35913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Mobile Multimedia Laboratory</a:t>
            </a:r>
          </a:p>
          <a:p>
            <a:r>
              <a:rPr lang="en-US" sz="1600" i="1" dirty="0" smtClean="0">
                <a:solidFill>
                  <a:schemeClr val="bg1">
                    <a:lumMod val="50000"/>
                  </a:schemeClr>
                </a:solidFill>
              </a:rPr>
              <a:t>dept. of Informatics, Athens University of Economics and Business</a:t>
            </a: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496" y="6536377"/>
            <a:ext cx="67687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‡ </a:t>
            </a:r>
            <a:r>
              <a:rPr lang="en-US" sz="1200" dirty="0" smtClean="0"/>
              <a:t>The work reported here was supported by the FP7 </a:t>
            </a:r>
            <a:r>
              <a:rPr lang="en-US" sz="1200" dirty="0" err="1" smtClean="0"/>
              <a:t>ICT</a:t>
            </a:r>
            <a:r>
              <a:rPr lang="en-US" sz="1200" dirty="0" smtClean="0"/>
              <a:t> project  PURSUIT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Proactive approaches</a:t>
            </a:r>
            <a:r>
              <a:rPr lang="en-US" baseline="30000" dirty="0" smtClean="0"/>
              <a:t>[1..5]</a:t>
            </a:r>
            <a:r>
              <a:rPr lang="en-US" dirty="0" smtClean="0"/>
              <a:t> </a:t>
            </a:r>
            <a:r>
              <a:rPr lang="en-US" i="1" dirty="0" smtClean="0"/>
              <a:t>trade-off buffer space</a:t>
            </a:r>
            <a:r>
              <a:rPr lang="en-US" dirty="0" smtClean="0"/>
              <a:t> for </a:t>
            </a:r>
            <a:r>
              <a:rPr lang="en-US" i="1" dirty="0" smtClean="0"/>
              <a:t>reduced delay</a:t>
            </a:r>
            <a:r>
              <a:rPr lang="en-US" dirty="0" smtClean="0"/>
              <a:t> in forwarding items to mobile subscribers</a:t>
            </a:r>
          </a:p>
          <a:p>
            <a:endParaRPr lang="en-US" dirty="0" smtClean="0"/>
          </a:p>
          <a:p>
            <a:r>
              <a:rPr lang="en-US" dirty="0" smtClean="0"/>
              <a:t>Mobility supported through </a:t>
            </a:r>
            <a:r>
              <a:rPr lang="en-US" dirty="0" smtClean="0">
                <a:solidFill>
                  <a:srgbClr val="C00000"/>
                </a:solidFill>
              </a:rPr>
              <a:t>proxies</a:t>
            </a:r>
            <a:endParaRPr lang="en-US" i="1" dirty="0" smtClean="0"/>
          </a:p>
          <a:p>
            <a:pPr lvl="1"/>
            <a:r>
              <a:rPr lang="en-US" dirty="0" smtClean="0"/>
              <a:t>Handle subscriptions on behalf of mobiles</a:t>
            </a:r>
          </a:p>
          <a:p>
            <a:pPr lvl="1"/>
            <a:r>
              <a:rPr lang="en-US" dirty="0" smtClean="0"/>
              <a:t>Can </a:t>
            </a:r>
            <a:r>
              <a:rPr lang="en-US" i="1" dirty="0" smtClean="0"/>
              <a:t>proactively cache items for immediately serving </a:t>
            </a:r>
            <a:r>
              <a:rPr lang="en-US" dirty="0" smtClean="0"/>
              <a:t>mobiles upon attaching to them</a:t>
            </a:r>
          </a:p>
          <a:p>
            <a:endParaRPr lang="en-US" b="1" dirty="0" smtClean="0"/>
          </a:p>
          <a:p>
            <a:r>
              <a:rPr lang="en-US" b="1" dirty="0" smtClean="0"/>
              <a:t>Proactive caching </a:t>
            </a:r>
            <a:r>
              <a:rPr lang="en-US" dirty="0" smtClean="0"/>
              <a:t>items matching a mobile's  subscriptions  in  single hop distance ``neighboring'' proxies, before  mobile’s disconnection.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Selective Neighbor Caching (SNC)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SNC - The core idea</a:t>
            </a:r>
          </a:p>
          <a:p>
            <a:r>
              <a:rPr lang="en-US" dirty="0" smtClean="0"/>
              <a:t>SNC plus users’ context and preferences</a:t>
            </a:r>
          </a:p>
          <a:p>
            <a:r>
              <a:rPr lang="en-US" dirty="0" smtClean="0"/>
              <a:t>Some preliminary results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052736"/>
            <a:ext cx="4176464" cy="4255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SNC - The core idea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114800" cy="35569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Selective</a:t>
            </a:r>
            <a:r>
              <a:rPr lang="en-US" dirty="0" smtClean="0"/>
              <a:t> Neighbor Caching</a:t>
            </a:r>
            <a:r>
              <a:rPr lang="en-US" baseline="30000" dirty="0" smtClean="0"/>
              <a:t>[5] </a:t>
            </a:r>
            <a:r>
              <a:rPr lang="en-US" dirty="0" smtClean="0"/>
              <a:t> is 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A proactive caching solution</a:t>
            </a:r>
          </a:p>
          <a:p>
            <a:pPr lvl="2">
              <a:buBlip>
                <a:blip r:embed="rId3"/>
              </a:buBlip>
            </a:pPr>
            <a:r>
              <a:rPr lang="en-US" dirty="0" smtClean="0">
                <a:solidFill>
                  <a:srgbClr val="C00000"/>
                </a:solidFill>
              </a:rPr>
              <a:t>Fully decentralized</a:t>
            </a:r>
            <a:r>
              <a:rPr lang="en-US" dirty="0" smtClean="0">
                <a:solidFill>
                  <a:srgbClr val="C00000"/>
                </a:solidFill>
                <a:hlinkClick r:id="" action="ppaction://noaction"/>
              </a:rPr>
              <a:t>_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  <a:hlinkClick r:id="" action="ppaction://noaction"/>
              </a:rPr>
              <a:t>   </a:t>
            </a:r>
            <a:endParaRPr lang="en-US" dirty="0" smtClean="0"/>
          </a:p>
          <a:p>
            <a:pPr lvl="1">
              <a:buBlip>
                <a:blip r:embed="rId3"/>
              </a:buBlip>
            </a:pPr>
            <a:r>
              <a:rPr lang="en-US" dirty="0" smtClean="0"/>
              <a:t>Reduces overall delay experienced by mobiles</a:t>
            </a:r>
          </a:p>
          <a:p>
            <a:pPr lvl="1">
              <a:buBlip>
                <a:blip r:embed="rId3"/>
              </a:buBlip>
            </a:pPr>
            <a:r>
              <a:rPr lang="en-US" dirty="0" smtClean="0"/>
              <a:t>Uses </a:t>
            </a:r>
            <a:r>
              <a:rPr lang="en-US" u="sng" dirty="0" smtClean="0"/>
              <a:t>only an appropriate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subset</a:t>
            </a:r>
            <a:r>
              <a:rPr lang="en-US" dirty="0" smtClean="0"/>
              <a:t> of neighboring proxies </a:t>
            </a:r>
            <a:r>
              <a:rPr lang="en-US" dirty="0" smtClean="0">
                <a:hlinkClick r:id="" action="ppaction://noaction"/>
              </a:rPr>
              <a:t>=&gt;</a:t>
            </a:r>
            <a:r>
              <a:rPr lang="en-US" dirty="0" smtClean="0"/>
              <a:t> better use of buffer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537321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i="1" dirty="0" smtClean="0"/>
              <a:t>Reducing combined buffering and delay costs as expressed </a:t>
            </a:r>
            <a:r>
              <a:rPr lang="en-US" dirty="0" smtClean="0"/>
              <a:t>by a </a:t>
            </a:r>
            <a:r>
              <a:rPr lang="en-US" i="1" dirty="0" smtClean="0"/>
              <a:t>target cost function:    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5733256"/>
            <a:ext cx="5151715" cy="35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SNC - The core idea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6044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SNC assumes  Mobile transition probabilities </a:t>
            </a:r>
            <a:r>
              <a:rPr lang="en-US" i="1" dirty="0" err="1" smtClean="0">
                <a:solidFill>
                  <a:srgbClr val="C00000"/>
                </a:solidFill>
              </a:rPr>
              <a:t>Pij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C00000"/>
                </a:solidFill>
              </a:rPr>
              <a:t>Cost values</a:t>
            </a:r>
            <a:r>
              <a:rPr lang="en-US" dirty="0" smtClean="0"/>
              <a:t> for link delays and buffering allocation at caches of proxies. </a:t>
            </a:r>
          </a:p>
          <a:p>
            <a:pPr lvl="1"/>
            <a:r>
              <a:rPr lang="en-US" i="1" dirty="0" err="1" smtClean="0"/>
              <a:t>Ccache</a:t>
            </a:r>
            <a:r>
              <a:rPr lang="en-US" i="1" dirty="0" smtClean="0"/>
              <a:t> </a:t>
            </a:r>
            <a:r>
              <a:rPr lang="en-US" dirty="0" smtClean="0"/>
              <a:t>at each proxy periodically reestimated after the current buffer  availability determined by supply and demand. </a:t>
            </a:r>
          </a:p>
          <a:p>
            <a:pPr lvl="1"/>
            <a:r>
              <a:rPr lang="en-US" dirty="0" smtClean="0"/>
              <a:t>Link costs in cases of cache </a:t>
            </a:r>
            <a:r>
              <a:rPr lang="en-US" i="1" dirty="0" smtClean="0"/>
              <a:t>misses</a:t>
            </a:r>
            <a:r>
              <a:rPr lang="en-US" dirty="0" smtClean="0"/>
              <a:t> and cache </a:t>
            </a:r>
            <a:r>
              <a:rPr lang="en-US" i="1" dirty="0" smtClean="0"/>
              <a:t>hits</a:t>
            </a:r>
          </a:p>
          <a:p>
            <a:pPr lvl="2"/>
            <a:r>
              <a:rPr lang="en-US" dirty="0" smtClean="0"/>
              <a:t>Periodic delay measurements at neighboring proxies </a:t>
            </a:r>
          </a:p>
          <a:p>
            <a:pPr lvl="3"/>
            <a:r>
              <a:rPr lang="en-US" dirty="0" smtClean="0"/>
              <a:t>or average delay costs</a:t>
            </a:r>
          </a:p>
          <a:p>
            <a:pPr lvl="1"/>
            <a:r>
              <a:rPr lang="en-US" dirty="0" smtClean="0"/>
              <a:t>The appropriate delay metrics? </a:t>
            </a:r>
          </a:p>
          <a:p>
            <a:pPr lvl="2"/>
            <a:r>
              <a:rPr lang="en-US" dirty="0" smtClean="0"/>
              <a:t>This is subject to the application requirements set</a:t>
            </a:r>
          </a:p>
          <a:p>
            <a:pPr lvl="3"/>
            <a:r>
              <a:rPr lang="en-US" dirty="0" smtClean="0"/>
              <a:t>traffic congestion, link capacity, delays due to link latency  as well as all the possible combinations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30883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7544" y="2924944"/>
            <a:ext cx="8136904" cy="3096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Adding SNC extensions </a:t>
            </a:r>
            <a:r>
              <a:rPr lang="en-US" u="sng" dirty="0" smtClean="0"/>
              <a:t>does not </a:t>
            </a:r>
            <a:r>
              <a:rPr lang="en-US" dirty="0" smtClean="0"/>
              <a:t>imply altering the fundamental SNC decision model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Average number of requests </a:t>
            </a:r>
            <a:r>
              <a:rPr lang="en-US" i="1" dirty="0" smtClean="0"/>
              <a:t>n</a:t>
            </a:r>
            <a:r>
              <a:rPr lang="en-US" i="1" baseline="-25000" dirty="0" smtClean="0"/>
              <a:t>k</a:t>
            </a:r>
            <a:r>
              <a:rPr lang="en-US" i="1" dirty="0" smtClean="0"/>
              <a:t> for a certain item k</a:t>
            </a:r>
            <a:endParaRPr lang="en-US" dirty="0" smtClean="0"/>
          </a:p>
          <a:p>
            <a:pPr lvl="1"/>
            <a:r>
              <a:rPr lang="en-US" dirty="0" smtClean="0"/>
              <a:t>formed by the behavior of mobiles attached so far to a proxy i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C00000"/>
                </a:solidFill>
              </a:rPr>
              <a:t>popularity</a:t>
            </a:r>
            <a:r>
              <a:rPr lang="en-US" dirty="0" smtClean="0"/>
              <a:t> of </a:t>
            </a:r>
            <a:r>
              <a:rPr lang="en-US" i="1" dirty="0" smtClean="0"/>
              <a:t>k </a:t>
            </a:r>
            <a:r>
              <a:rPr lang="en-US" dirty="0" smtClean="0"/>
              <a:t>used for the replication of popular items. </a:t>
            </a:r>
          </a:p>
          <a:p>
            <a:r>
              <a:rPr lang="en-US" dirty="0" smtClean="0"/>
              <a:t>Proxy </a:t>
            </a:r>
            <a:r>
              <a:rPr lang="en-US" i="1" dirty="0" smtClean="0"/>
              <a:t>i </a:t>
            </a:r>
            <a:r>
              <a:rPr lang="en-US" dirty="0" smtClean="0"/>
              <a:t>can proactively cache subscriptions referring to </a:t>
            </a:r>
            <a:r>
              <a:rPr lang="en-US" i="1" dirty="0" smtClean="0"/>
              <a:t>k in a neighbor proxy j, after both transition probabilities </a:t>
            </a:r>
            <a:r>
              <a:rPr lang="en-US" dirty="0" smtClean="0"/>
              <a:t>for mobiles and the popularity of item </a:t>
            </a:r>
            <a:r>
              <a:rPr lang="en-US" i="1" dirty="0" smtClean="0"/>
              <a:t>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SNC plus users’ context and preferences (1/2)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5013176"/>
            <a:ext cx="8136904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7544" y="4293096"/>
            <a:ext cx="8136904" cy="512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67544" y="2060848"/>
            <a:ext cx="8136904" cy="2016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SNC plus users’ context and preferences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Introduce </a:t>
            </a:r>
            <a:r>
              <a:rPr lang="en-US" b="1" dirty="0" smtClean="0">
                <a:solidFill>
                  <a:srgbClr val="C00000"/>
                </a:solidFill>
              </a:rPr>
              <a:t>Groups</a:t>
            </a:r>
            <a:r>
              <a:rPr lang="en-US" b="1" dirty="0" smtClean="0"/>
              <a:t> of mobiles</a:t>
            </a:r>
            <a:r>
              <a:rPr lang="en-US" dirty="0" smtClean="0"/>
              <a:t> on the basis of common context and preferences</a:t>
            </a:r>
          </a:p>
          <a:p>
            <a:pPr marL="742950" lvl="2" indent="-342900"/>
            <a:r>
              <a:rPr lang="en-US" dirty="0" smtClean="0"/>
              <a:t>E.g., users requesting for football videos are more likely to request for more items of the group “latest goals achieved”</a:t>
            </a:r>
          </a:p>
          <a:p>
            <a:pPr lvl="1"/>
            <a:r>
              <a:rPr lang="en-US" dirty="0" smtClean="0"/>
              <a:t>Identified after a history of measurements</a:t>
            </a:r>
          </a:p>
          <a:p>
            <a:pPr lvl="1"/>
            <a:r>
              <a:rPr lang="en-US" dirty="0" smtClean="0"/>
              <a:t>More precise estimation of mobile transition probabilities for each identified group </a:t>
            </a:r>
            <a:r>
              <a:rPr lang="en-US" i="1" dirty="0" smtClean="0"/>
              <a:t>g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Groups of items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Grouping of mobiles and grouping of items combined</a:t>
            </a:r>
          </a:p>
          <a:p>
            <a:pPr lvl="1"/>
            <a:r>
              <a:rPr lang="en-US" b="1" dirty="0" smtClean="0"/>
              <a:t>Interestingly</a:t>
            </a:r>
            <a:r>
              <a:rPr lang="en-US" dirty="0" smtClean="0"/>
              <a:t>, enhances the QoS experienced by </a:t>
            </a:r>
            <a:r>
              <a:rPr lang="en-US" b="1" dirty="0" smtClean="0"/>
              <a:t>both mobile </a:t>
            </a:r>
            <a:r>
              <a:rPr lang="en-US" b="1" dirty="0" smtClean="0">
                <a:solidFill>
                  <a:srgbClr val="C00000"/>
                </a:solidFill>
              </a:rPr>
              <a:t>and fixed</a:t>
            </a:r>
            <a:r>
              <a:rPr lang="en-US" b="1" dirty="0" smtClean="0"/>
              <a:t> users</a:t>
            </a:r>
            <a:r>
              <a:rPr lang="en-US" dirty="0" smtClean="0"/>
              <a:t>.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7" grpId="1" animBg="1"/>
      <p:bldP spid="6" grpId="0" animBg="1"/>
      <p:bldP spid="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User’s context </a:t>
            </a:r>
            <a:r>
              <a:rPr lang="en-US" dirty="0" smtClean="0"/>
              <a:t>and </a:t>
            </a:r>
            <a:r>
              <a:rPr lang="en-US" b="1" dirty="0" smtClean="0"/>
              <a:t>behavior</a:t>
            </a:r>
            <a:r>
              <a:rPr lang="en-US" dirty="0" smtClean="0"/>
              <a:t> is important </a:t>
            </a:r>
          </a:p>
          <a:p>
            <a:pPr lvl="1"/>
            <a:r>
              <a:rPr lang="en-US" dirty="0" smtClean="0"/>
              <a:t> ... and easy to determine and leverage with </a:t>
            </a:r>
            <a:r>
              <a:rPr lang="en-US" b="1" dirty="0" err="1" smtClean="0"/>
              <a:t>ICN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Information requests and mobility patterns can be exploited to </a:t>
            </a:r>
            <a:r>
              <a:rPr lang="en-US" b="1" dirty="0" smtClean="0"/>
              <a:t>proactively cache </a:t>
            </a:r>
            <a:r>
              <a:rPr lang="en-US" dirty="0" smtClean="0"/>
              <a:t>at the mobiles’ future network attachment point</a:t>
            </a:r>
          </a:p>
          <a:p>
            <a:endParaRPr lang="en-US" dirty="0" smtClean="0"/>
          </a:p>
          <a:p>
            <a:r>
              <a:rPr lang="en-US" b="1" dirty="0" smtClean="0"/>
              <a:t>Selective Neighbor Caching </a:t>
            </a:r>
            <a:r>
              <a:rPr lang="en-US" dirty="0" smtClean="0"/>
              <a:t>as an enhancement for </a:t>
            </a:r>
            <a:r>
              <a:rPr lang="en-US" i="1" dirty="0" smtClean="0"/>
              <a:t>seamless</a:t>
            </a:r>
            <a:r>
              <a:rPr lang="en-US" dirty="0" smtClean="0"/>
              <a:t> mobility and </a:t>
            </a:r>
            <a:r>
              <a:rPr lang="en-US" i="1" dirty="0" smtClean="0"/>
              <a:t>reduced delay</a:t>
            </a:r>
            <a:r>
              <a:rPr lang="en-US" dirty="0" smtClean="0"/>
              <a:t> QoS for mobiles.</a:t>
            </a:r>
          </a:p>
          <a:p>
            <a:endParaRPr lang="en-US" dirty="0" smtClean="0"/>
          </a:p>
          <a:p>
            <a:r>
              <a:rPr lang="en-US" dirty="0" smtClean="0"/>
              <a:t>Finally, we sketch how the core model of SNC can further adapt to mobile or fixed user-centric context, preferences, and behavior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A. Gaddah and T. Kunz, “Extending mobility to publish/subscribe systems using a pro-active caching approach”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I. Burcea,et al., “Disconnected operation in publish/subscribe middleware”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N. Golrezaei et al., “Femtocaching: Wireless video content delivery through distributed caching helpers”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F. Malandrino et al. “Proactive seeding for information cascades in cellular networks”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V. Siris et al., “A Selective Neighbor Caching Approach for Supporting Mobility in Publish/Subscribe Networks”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18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2564904"/>
            <a:ext cx="7776864" cy="792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Goal: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Improve the </a:t>
            </a:r>
            <a:r>
              <a:rPr lang="en-US" b="1" i="1" dirty="0" smtClean="0"/>
              <a:t>quality of service </a:t>
            </a:r>
            <a:r>
              <a:rPr lang="en-US" dirty="0" smtClean="0"/>
              <a:t>offered by the network </a:t>
            </a:r>
            <a:r>
              <a:rPr lang="en-US" i="1" dirty="0" smtClean="0"/>
              <a:t>with respect to </a:t>
            </a:r>
            <a:r>
              <a:rPr lang="en-US" b="1" i="1" dirty="0" smtClean="0">
                <a:solidFill>
                  <a:srgbClr val="C00000"/>
                </a:solidFill>
              </a:rPr>
              <a:t>delay</a:t>
            </a:r>
            <a:r>
              <a:rPr lang="en-US" dirty="0" smtClean="0"/>
              <a:t> experienced by </a:t>
            </a:r>
            <a:r>
              <a:rPr lang="en-US" i="1" dirty="0" smtClean="0"/>
              <a:t>mobile users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How: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Track, understand and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leverage a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users’ context, preferences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, and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behavior</a:t>
            </a:r>
            <a:r>
              <a:rPr lang="en-US" i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 proactively cache information at users’ future network attachment points, thus </a:t>
            </a:r>
            <a:r>
              <a:rPr lang="en-US" b="1" i="1" dirty="0" smtClean="0">
                <a:solidFill>
                  <a:schemeClr val="bg1">
                    <a:lumMod val="75000"/>
                  </a:schemeClr>
                </a:solidFill>
              </a:rPr>
              <a:t>reducing delay</a:t>
            </a:r>
            <a:endParaRPr lang="en-US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>User-Centric Information </a:t>
            </a:r>
            <a:br>
              <a:rPr lang="en-US" sz="4000" i="1" dirty="0" smtClean="0"/>
            </a:br>
            <a:r>
              <a:rPr lang="en-US" sz="4000" i="1" dirty="0" smtClean="0"/>
              <a:t>for Proactive Caching</a:t>
            </a:r>
            <a:endParaRPr lang="en-US" sz="40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4293096"/>
            <a:ext cx="7776864" cy="151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Goal: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Improve the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quality of service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offered by the network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with respect to delay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experienced by </a:t>
            </a:r>
            <a:r>
              <a:rPr lang="en-US" i="1" dirty="0" smtClean="0">
                <a:solidFill>
                  <a:schemeClr val="bg1">
                    <a:lumMod val="65000"/>
                  </a:schemeClr>
                </a:solidFill>
              </a:rPr>
              <a:t>mobile users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How: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Track, understand and </a:t>
            </a:r>
            <a:r>
              <a:rPr lang="en-US" i="1" dirty="0" smtClean="0"/>
              <a:t>leverage </a:t>
            </a:r>
            <a:r>
              <a:rPr lang="en-US" dirty="0" smtClean="0"/>
              <a:t>a </a:t>
            </a:r>
            <a:r>
              <a:rPr lang="en-US" b="1" i="1" dirty="0" smtClean="0"/>
              <a:t>users’ context, preferences</a:t>
            </a:r>
            <a:r>
              <a:rPr lang="en-US" i="1" dirty="0" smtClean="0"/>
              <a:t>, and </a:t>
            </a:r>
            <a:r>
              <a:rPr lang="en-US" b="1" i="1" dirty="0" smtClean="0"/>
              <a:t>behavior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C00000"/>
                </a:solidFill>
              </a:rPr>
              <a:t>proactively cache</a:t>
            </a:r>
            <a:r>
              <a:rPr lang="en-US" b="1" dirty="0" smtClean="0"/>
              <a:t> </a:t>
            </a:r>
            <a:r>
              <a:rPr lang="en-US" dirty="0" smtClean="0"/>
              <a:t>information at users’ future network attachment points, thus </a:t>
            </a:r>
            <a:r>
              <a:rPr lang="en-US" b="1" i="1" dirty="0" smtClean="0"/>
              <a:t>reducing delay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dirty="0" smtClean="0"/>
              <a:t>User-Centric Information </a:t>
            </a:r>
            <a:br>
              <a:rPr lang="en-US" sz="4000" i="1" dirty="0" smtClean="0"/>
            </a:br>
            <a:r>
              <a:rPr lang="en-US" sz="4000" i="1" dirty="0" smtClean="0"/>
              <a:t>for Proactive Caching</a:t>
            </a:r>
            <a:endParaRPr lang="en-US" sz="4000" i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Selective Neighbor Caching (and extensions)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 Centric Networks</a:t>
            </a:r>
          </a:p>
          <a:p>
            <a:r>
              <a:rPr lang="en-US" dirty="0" smtClean="0"/>
              <a:t>Tracking behavior, user preferences ..</a:t>
            </a:r>
          </a:p>
          <a:p>
            <a:r>
              <a:rPr lang="en-US" dirty="0" smtClean="0"/>
              <a:t>Proactive Caching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Information-Centric Networks - ICNs (1/2)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Context and behavior determined based on the underlying network architecture</a:t>
            </a:r>
          </a:p>
          <a:p>
            <a:pPr lvl="1"/>
            <a:r>
              <a:rPr lang="en-US" dirty="0" smtClean="0"/>
              <a:t>Users in ICNs issue </a:t>
            </a:r>
            <a:r>
              <a:rPr lang="en-US" i="1" dirty="0" smtClean="0"/>
              <a:t>subscription</a:t>
            </a:r>
            <a:r>
              <a:rPr lang="en-US" dirty="0" smtClean="0"/>
              <a:t> </a:t>
            </a:r>
            <a:r>
              <a:rPr lang="en-US" i="1" dirty="0" smtClean="0"/>
              <a:t>requests </a:t>
            </a:r>
            <a:r>
              <a:rPr lang="en-US" dirty="0" smtClean="0"/>
              <a:t>for desired information/content/items.</a:t>
            </a:r>
          </a:p>
          <a:p>
            <a:pPr lvl="1"/>
            <a:r>
              <a:rPr lang="en-US" b="1" dirty="0" smtClean="0"/>
              <a:t>Explicitly declare </a:t>
            </a:r>
            <a:r>
              <a:rPr lang="en-US" dirty="0" smtClean="0"/>
              <a:t>interest to the network</a:t>
            </a:r>
          </a:p>
          <a:p>
            <a:endParaRPr lang="en-US" b="1" dirty="0" smtClean="0"/>
          </a:p>
          <a:p>
            <a:r>
              <a:rPr lang="en-US" b="1" dirty="0" smtClean="0"/>
              <a:t>Item </a:t>
            </a:r>
            <a:r>
              <a:rPr lang="en-US" b="1" i="1" dirty="0" smtClean="0"/>
              <a:t>popularities</a:t>
            </a:r>
            <a:r>
              <a:rPr lang="en-US" b="1" dirty="0" smtClean="0"/>
              <a:t> and </a:t>
            </a:r>
            <a:r>
              <a:rPr lang="en-US" b="1" i="1" dirty="0" smtClean="0"/>
              <a:t>user preferences</a:t>
            </a:r>
            <a:r>
              <a:rPr lang="en-US" b="1" dirty="0" smtClean="0"/>
              <a:t> and </a:t>
            </a:r>
            <a:r>
              <a:rPr lang="en-US" b="1" i="1" dirty="0" smtClean="0"/>
              <a:t>context </a:t>
            </a:r>
          </a:p>
          <a:p>
            <a:pPr lvl="1"/>
            <a:r>
              <a:rPr lang="en-US" i="1" dirty="0" smtClean="0"/>
              <a:t>Subscriptions</a:t>
            </a:r>
            <a:r>
              <a:rPr lang="en-US" dirty="0" smtClean="0"/>
              <a:t> used to track or infer </a:t>
            </a:r>
          </a:p>
          <a:p>
            <a:pPr lvl="1"/>
            <a:r>
              <a:rPr lang="en-US" dirty="0" smtClean="0"/>
              <a:t>Users’ mobility patterns estimated or predicted by </a:t>
            </a:r>
            <a:r>
              <a:rPr lang="en-US" i="1" dirty="0" smtClean="0"/>
              <a:t>past exhibited mobility behavior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Information-Centric Networks - ICNs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ICNs are Mobile friendly compared to IP networks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Employ a </a:t>
            </a:r>
            <a:r>
              <a:rPr lang="en-US" i="1" dirty="0" smtClean="0"/>
              <a:t>receiver-driven model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Receivers request content by its </a:t>
            </a: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u="sng" dirty="0" smtClean="0"/>
              <a:t>instead of an address/location</a:t>
            </a:r>
            <a:r>
              <a:rPr lang="en-US" dirty="0" smtClean="0"/>
              <a:t>, </a:t>
            </a:r>
            <a:r>
              <a:rPr lang="en-US" i="1" dirty="0" smtClean="0"/>
              <a:t>asynchronously</a:t>
            </a:r>
          </a:p>
          <a:p>
            <a:pPr lvl="1"/>
            <a:r>
              <a:rPr lang="en-US" dirty="0" smtClean="0"/>
              <a:t>Connectionless (stateless) transport of content </a:t>
            </a:r>
          </a:p>
          <a:p>
            <a:pPr lvl="2"/>
            <a:r>
              <a:rPr lang="en-US" dirty="0" smtClean="0"/>
              <a:t>contrary to TCP’s end-to-end stateful control involving location-dependent IP addresses</a:t>
            </a:r>
          </a:p>
          <a:p>
            <a:endParaRPr lang="en-US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1628800"/>
            <a:ext cx="7992888" cy="30963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Proactive Caching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Improves QoS for </a:t>
            </a:r>
            <a:r>
              <a:rPr lang="en-US" b="1" u="sng" dirty="0" smtClean="0"/>
              <a:t>delay sensitive applications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strict delay requirements for mobile subscribers</a:t>
            </a:r>
          </a:p>
          <a:p>
            <a:pPr lvl="1"/>
            <a:r>
              <a:rPr lang="en-US" dirty="0" smtClean="0"/>
              <a:t>streaming multimedia services which are sensitive to delay jitter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Examples: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real-time emergency notification services,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teleconferencing,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online gaming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..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Also useful 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</a:rPr>
              <a:t>lossless transmission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during the mobile’s disconnection period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E.g., document data transferring or event notification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552" y="4941168"/>
            <a:ext cx="7992888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Proactive Caching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Improves QoS for 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</a:rPr>
              <a:t>delay sensitive applications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strict delay requirements for mobile subscribers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streaming multimedia services which are sensitive to delay jitter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Examples: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real-time emergency notification services,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teleconferencing,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online gaming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..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r>
              <a:rPr lang="en-US" b="1" dirty="0" smtClean="0"/>
              <a:t>Also useful </a:t>
            </a:r>
            <a:r>
              <a:rPr lang="en-US" b="1" u="sng" dirty="0" smtClean="0"/>
              <a:t>lossless transmission</a:t>
            </a:r>
            <a:r>
              <a:rPr lang="en-US" dirty="0" smtClean="0"/>
              <a:t> during the mobile’s disconnection period</a:t>
            </a:r>
          </a:p>
          <a:p>
            <a:pPr lvl="1"/>
            <a:r>
              <a:rPr lang="en-US" dirty="0" smtClean="0"/>
              <a:t>E.g., document data transferring or event notification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Xenofon Vasilakos - xvas@aueb.gr</a:t>
            </a:r>
            <a:endParaRPr lang="el-GR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23/4/2012, WWRF28, Athens</a:t>
            </a: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1042</Words>
  <Application>Microsoft Office PowerPoint</Application>
  <PresentationFormat>On-screen Show (4:3)</PresentationFormat>
  <Paragraphs>182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Θέμα του Office</vt:lpstr>
      <vt:lpstr>Towards Exploiting User-Centric Information for Proactive Caching in Mobile Networks ‡</vt:lpstr>
      <vt:lpstr>User-Centric Information  for Proactive Caching</vt:lpstr>
      <vt:lpstr>User-Centric Information  for Proactive Caching</vt:lpstr>
      <vt:lpstr>Outline</vt:lpstr>
      <vt:lpstr>1. Introduction</vt:lpstr>
      <vt:lpstr>Information-Centric Networks - ICNs (1/2)</vt:lpstr>
      <vt:lpstr>Information-Centric Networks - ICNs (2/2)</vt:lpstr>
      <vt:lpstr>Why Proactive Caching ?</vt:lpstr>
      <vt:lpstr>Why Proactive Caching ?</vt:lpstr>
      <vt:lpstr>Proactive Caching</vt:lpstr>
      <vt:lpstr>Selective Neighbor Caching (SNC)</vt:lpstr>
      <vt:lpstr>SNC - The core idea (1/2)</vt:lpstr>
      <vt:lpstr>SNC - The core idea (2/2)</vt:lpstr>
      <vt:lpstr>SNC plus users’ context and preferences (1/2)</vt:lpstr>
      <vt:lpstr>SNC plus users’ context and preferences (2/2)</vt:lpstr>
      <vt:lpstr>Conclusions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Exploiting User-Centric Information for Proactive Caching in Mobile Networks</dc:title>
  <dc:creator>xvas</dc:creator>
  <cp:lastModifiedBy>xvas</cp:lastModifiedBy>
  <cp:revision>71</cp:revision>
  <dcterms:created xsi:type="dcterms:W3CDTF">2012-04-22T21:37:26Z</dcterms:created>
  <dcterms:modified xsi:type="dcterms:W3CDTF">2012-05-14T13:37:48Z</dcterms:modified>
</cp:coreProperties>
</file>