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7" r:id="rId4"/>
    <p:sldId id="284" r:id="rId5"/>
    <p:sldId id="291" r:id="rId6"/>
    <p:sldId id="293" r:id="rId7"/>
    <p:sldId id="297" r:id="rId8"/>
    <p:sldId id="292" r:id="rId9"/>
    <p:sldId id="295" r:id="rId10"/>
    <p:sldId id="296" r:id="rId11"/>
    <p:sldId id="25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35" autoAdjust="0"/>
    <p:restoredTop sz="73852" autoAdjust="0"/>
  </p:normalViewPr>
  <p:slideViewPr>
    <p:cSldViewPr>
      <p:cViewPr>
        <p:scale>
          <a:sx n="40" d="100"/>
          <a:sy n="40" d="100"/>
        </p:scale>
        <p:origin x="-64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vas\Dropbox\2014-2015-EPC+POP\trunk\files\results\bf=100;trc;item.size=1-agg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'rpt=1'!$L$3</c:f>
              <c:strCache>
                <c:ptCount val="1"/>
                <c:pt idx="0">
                  <c:v>EPC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'rpt=1'!$L$5</c:f>
                <c:numCache>
                  <c:formatCode>General</c:formatCode>
                  <c:ptCount val="1"/>
                  <c:pt idx="0">
                    <c:v>9.7999999999999997E-3</c:v>
                  </c:pt>
                </c:numCache>
              </c:numRef>
            </c:plus>
            <c:minus>
              <c:numRef>
                <c:f>'rpt=1'!$L$5</c:f>
                <c:numCache>
                  <c:formatCode>General</c:formatCode>
                  <c:ptCount val="1"/>
                  <c:pt idx="0">
                    <c:v>9.7999999999999997E-3</c:v>
                  </c:pt>
                </c:numCache>
              </c:numRef>
            </c:minus>
          </c:errBars>
          <c:val>
            <c:numRef>
              <c:f>'rpt=1'!$L$4</c:f>
              <c:numCache>
                <c:formatCode>General</c:formatCode>
                <c:ptCount val="1"/>
                <c:pt idx="0">
                  <c:v>0.19800000000000001</c:v>
                </c:pt>
              </c:numCache>
            </c:numRef>
          </c:val>
        </c:ser>
        <c:ser>
          <c:idx val="3"/>
          <c:order val="1"/>
          <c:tx>
            <c:strRef>
              <c:f>'rpt=1'!$N$3</c:f>
              <c:strCache>
                <c:ptCount val="1"/>
                <c:pt idx="0">
                  <c:v>EPC+POP-Incr.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'rpt=1'!$N$5</c:f>
                <c:numCache>
                  <c:formatCode>General</c:formatCode>
                  <c:ptCount val="1"/>
                  <c:pt idx="0">
                    <c:v>1.8100000000000002E-2</c:v>
                  </c:pt>
                </c:numCache>
              </c:numRef>
            </c:plus>
            <c:minus>
              <c:numRef>
                <c:f>'rpt=1'!$N$5</c:f>
                <c:numCache>
                  <c:formatCode>General</c:formatCode>
                  <c:ptCount val="1"/>
                  <c:pt idx="0">
                    <c:v>1.8100000000000002E-2</c:v>
                  </c:pt>
                </c:numCache>
              </c:numRef>
            </c:minus>
          </c:errBars>
          <c:val>
            <c:numRef>
              <c:f>'rpt=1'!$N$4</c:f>
              <c:numCache>
                <c:formatCode>General</c:formatCode>
                <c:ptCount val="1"/>
                <c:pt idx="0">
                  <c:v>0.17100000000000001</c:v>
                </c:pt>
              </c:numCache>
            </c:numRef>
          </c:val>
        </c:ser>
        <c:ser>
          <c:idx val="4"/>
          <c:order val="2"/>
          <c:tx>
            <c:strRef>
              <c:f>'rpt=1'!$O$3</c:f>
              <c:strCache>
                <c:ptCount val="1"/>
                <c:pt idx="0">
                  <c:v>EPC+POP-Rplc.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'rpt=1'!$O$5</c:f>
                <c:numCache>
                  <c:formatCode>General</c:formatCode>
                  <c:ptCount val="1"/>
                  <c:pt idx="0">
                    <c:v>1.9900000000000001E-2</c:v>
                  </c:pt>
                </c:numCache>
              </c:numRef>
            </c:plus>
            <c:minus>
              <c:numRef>
                <c:f>'rpt=1'!$O$5</c:f>
                <c:numCache>
                  <c:formatCode>General</c:formatCode>
                  <c:ptCount val="1"/>
                  <c:pt idx="0">
                    <c:v>1.9900000000000001E-2</c:v>
                  </c:pt>
                </c:numCache>
              </c:numRef>
            </c:minus>
          </c:errBars>
          <c:val>
            <c:numRef>
              <c:f>'rpt=1'!$O$4</c:f>
              <c:numCache>
                <c:formatCode>General</c:formatCode>
                <c:ptCount val="1"/>
                <c:pt idx="0">
                  <c:v>0.17499999999999999</c:v>
                </c:pt>
              </c:numCache>
            </c:numRef>
          </c:val>
        </c:ser>
        <c:ser>
          <c:idx val="5"/>
          <c:order val="3"/>
          <c:tx>
            <c:strRef>
              <c:f>'rpt=1'!$P$3</c:f>
              <c:strCache>
                <c:ptCount val="1"/>
                <c:pt idx="0">
                  <c:v>Naïve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'rpt=1'!$P$5</c:f>
                <c:numCache>
                  <c:formatCode>General</c:formatCode>
                  <c:ptCount val="1"/>
                  <c:pt idx="0">
                    <c:v>2E-3</c:v>
                  </c:pt>
                </c:numCache>
              </c:numRef>
            </c:plus>
            <c:minus>
              <c:numRef>
                <c:f>'rpt=1'!$P$5</c:f>
                <c:numCache>
                  <c:formatCode>General</c:formatCode>
                  <c:ptCount val="1"/>
                  <c:pt idx="0">
                    <c:v>2E-3</c:v>
                  </c:pt>
                </c:numCache>
              </c:numRef>
            </c:minus>
          </c:errBars>
          <c:val>
            <c:numRef>
              <c:f>'rpt=1'!$P$4</c:f>
              <c:numCache>
                <c:formatCode>General</c:formatCode>
                <c:ptCount val="1"/>
                <c:pt idx="0">
                  <c:v>7.4999999999999997E-2</c:v>
                </c:pt>
              </c:numCache>
            </c:numRef>
          </c:val>
        </c:ser>
        <c:ser>
          <c:idx val="0"/>
          <c:order val="4"/>
          <c:tx>
            <c:strRef>
              <c:f>'rpt=1'!$K$3</c:f>
              <c:strCache>
                <c:ptCount val="1"/>
                <c:pt idx="0">
                  <c:v>MaxPop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'rpt=1'!$K$5</c:f>
                <c:numCache>
                  <c:formatCode>General</c:formatCode>
                  <c:ptCount val="1"/>
                  <c:pt idx="0">
                    <c:v>9.9000000000000008E-3</c:v>
                  </c:pt>
                </c:numCache>
              </c:numRef>
            </c:plus>
            <c:minus>
              <c:numRef>
                <c:f>'rpt=1'!$K$5</c:f>
                <c:numCache>
                  <c:formatCode>General</c:formatCode>
                  <c:ptCount val="1"/>
                  <c:pt idx="0">
                    <c:v>9.9000000000000008E-3</c:v>
                  </c:pt>
                </c:numCache>
              </c:numRef>
            </c:minus>
          </c:errBars>
          <c:val>
            <c:numRef>
              <c:f>'rpt=1'!$K$4</c:f>
              <c:numCache>
                <c:formatCode>General</c:formatCode>
                <c:ptCount val="1"/>
                <c:pt idx="0">
                  <c:v>8.3000000000000004E-2</c:v>
                </c:pt>
              </c:numCache>
            </c:numRef>
          </c:val>
        </c:ser>
        <c:ser>
          <c:idx val="7"/>
          <c:order val="5"/>
          <c:tx>
            <c:strRef>
              <c:f>'rpt=1'!$R$3</c:f>
              <c:strCache>
                <c:ptCount val="1"/>
                <c:pt idx="0">
                  <c:v>Oracle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'rpt=1'!$R$5</c:f>
                <c:numCache>
                  <c:formatCode>General</c:formatCode>
                  <c:ptCount val="1"/>
                  <c:pt idx="0">
                    <c:v>0</c:v>
                  </c:pt>
                </c:numCache>
              </c:numRef>
            </c:plus>
            <c:minus>
              <c:numRef>
                <c:f>'rpt=1'!$R$5</c:f>
                <c:numCache>
                  <c:formatCode>General</c:formatCode>
                  <c:ptCount val="1"/>
                  <c:pt idx="0">
                    <c:v>0</c:v>
                  </c:pt>
                </c:numCache>
              </c:numRef>
            </c:minus>
          </c:errBars>
          <c:val>
            <c:numRef>
              <c:f>'rpt=1'!$R$4</c:f>
              <c:numCache>
                <c:formatCode>General</c:formatCode>
                <c:ptCount val="1"/>
                <c:pt idx="0">
                  <c:v>0.54200000000000004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4809984"/>
        <c:axId val="85528576"/>
      </c:barChart>
      <c:catAx>
        <c:axId val="84809984"/>
        <c:scaling>
          <c:orientation val="maxMin"/>
        </c:scaling>
        <c:delete val="0"/>
        <c:axPos val="l"/>
        <c:majorTickMark val="none"/>
        <c:minorTickMark val="none"/>
        <c:tickLblPos val="nextTo"/>
        <c:crossAx val="85528576"/>
        <c:crosses val="autoZero"/>
        <c:auto val="1"/>
        <c:lblAlgn val="ctr"/>
        <c:lblOffset val="100"/>
        <c:noMultiLvlLbl val="0"/>
      </c:catAx>
      <c:valAx>
        <c:axId val="85528576"/>
        <c:scaling>
          <c:orientation val="minMax"/>
          <c:max val="0.55000000000000004"/>
          <c:min val="0"/>
        </c:scaling>
        <c:delete val="0"/>
        <c:axPos val="t"/>
        <c:majorGridlines/>
        <c:minorGridlines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crossAx val="84809984"/>
        <c:crosses val="autoZero"/>
        <c:crossBetween val="between"/>
        <c:majorUnit val="0.1"/>
        <c:minorUnit val="5.000000000000001E-2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E6E11-AD48-4A2F-9643-6D8CFFEC9EE4}" type="datetimeFigureOut">
              <a:rPr lang="el-GR" smtClean="0"/>
              <a:t>20/8/2014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4215E-AA58-4078-B8BC-F6D21CAE56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5736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in progress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4215E-AA58-4078-B8BC-F6D21CAE5643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8430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 smtClean="0"/>
              <a:t>I</a:t>
            </a:r>
            <a:r>
              <a:rPr lang="en-US" b="0" baseline="0" dirty="0" smtClean="0"/>
              <a:t> would like to start first with defining the problem we are trying to solve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 smtClean="0"/>
              <a:t>This is a figure that shows </a:t>
            </a:r>
            <a:r>
              <a:rPr lang="en-US" b="0" dirty="0" smtClean="0"/>
              <a:t>a mobile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baseline="0" dirty="0" smtClean="0"/>
              <a:t>It is running delay sensitive applications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baseline="0" dirty="0" smtClean="0"/>
              <a:t>It also shows a set of future attachment points and a source of data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4215E-AA58-4078-B8BC-F6D21CAE5643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6624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order to reduce distance, we proactively fetch and cache data</a:t>
            </a:r>
          </a:p>
          <a:p>
            <a:pPr marL="628650" lvl="1" indent="-171450">
              <a:buFontTx/>
              <a:buChar char="-"/>
            </a:pPr>
            <a:r>
              <a:rPr lang="en-US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Users get data immediately after handoff</a:t>
            </a:r>
          </a:p>
          <a:p>
            <a:pPr marL="171450" lvl="0" indent="-171450">
              <a:buFontTx/>
              <a:buChar char="-"/>
            </a:pPr>
            <a:endParaRPr lang="en-US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lvl="0" indent="-171450">
              <a:buFontTx/>
              <a:buChar char="-"/>
            </a:pPr>
            <a:r>
              <a:rPr lang="en-US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this point you may be wondering if this a typical proactive caching approach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4215E-AA58-4078-B8BC-F6D21CAE5643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7747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We</a:t>
            </a:r>
            <a:r>
              <a:rPr lang="en-US" baseline="0" dirty="0" smtClean="0"/>
              <a:t> exploit t knowledge on mobility (where it is going to attach next) and requests (what data the mobile is requesting)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In order to choose which caches do proactively fetch and cache data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We do not use popularities. They cannot help for applications such as mobile chat or notifications which are custom to mobile users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4215E-AA58-4078-B8BC-F6D21CAE5643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7747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4215E-AA58-4078-B8BC-F6D21CAE5643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7747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call it efficient proactive caching because </a:t>
            </a:r>
          </a:p>
          <a:p>
            <a:pPr marL="628650" lvl="1" indent="-171450">
              <a:buFontTx/>
              <a:buChar char="-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pricing  utilizes cache efficiently, adapting to dynamic demand/supply conditions</a:t>
            </a:r>
          </a:p>
          <a:p>
            <a:pPr marL="628650" lvl="1" indent="-171450">
              <a:buFontTx/>
              <a:buChar char="-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thus it trades cache space (evaluated as a price) for reduced delay (cost)</a:t>
            </a:r>
          </a:p>
          <a:p>
            <a:pPr marL="628650" lvl="1" indent="-171450">
              <a:buFontTx/>
              <a:buChar char="-"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cache decides autonomously using the rule, knowing only: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Delay in order to assess delay costs  (e.g. periodic pinging)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Handoff mobility probs. (e.g. handoff history between APs, external mechanism)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Compute prices (internal to caches)</a:t>
            </a:r>
            <a:endParaRPr lang="el-GR" dirty="0" smtClean="0"/>
          </a:p>
          <a:p>
            <a:pPr marL="628650" lvl="1" indent="-171450">
              <a:buFontTx/>
              <a:buChar char="-"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4215E-AA58-4078-B8BC-F6D21CAE5643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7747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w: a weight which reflects demand ratio between mobiles connected  to the caching point and mobiles requesting to proactively cache items to the caching point.</a:t>
            </a:r>
          </a:p>
          <a:p>
            <a:r>
              <a:rPr lang="en-US" dirty="0" smtClean="0"/>
              <a:t>f: based either on temporal locality (i.e.,</a:t>
            </a:r>
            <a:r>
              <a:rPr lang="en-US" baseline="0" dirty="0" smtClean="0"/>
              <a:t> local history of requests</a:t>
            </a:r>
            <a:r>
              <a:rPr lang="en-US" dirty="0" smtClean="0"/>
              <a:t>) or on a central service with up-to-date information about</a:t>
            </a:r>
            <a:r>
              <a:rPr lang="en-US" baseline="0" dirty="0" smtClean="0"/>
              <a:t> the popularity of requests.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4215E-AA58-4078-B8BC-F6D21CAE5643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0290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W: a weight which reflects demand ratio between mobiles connected  to the caching point and mobiles requesting to proactively cache items to the caching point.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4215E-AA58-4078-B8BC-F6D21CAE5643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0290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we presented – take home message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4215E-AA58-4078-B8BC-F6D21CAE5643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4303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7A61-65A5-4133-8144-2B5CF10FA401}" type="datetime1">
              <a:rPr lang="en-US" smtClean="0"/>
              <a:t>2014-08-20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3856-8E13-47F3-BCA5-4E927988D1D2}" type="datetime1">
              <a:rPr lang="en-US" smtClean="0"/>
              <a:t>2014-08-20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44C6-49C3-4592-8C4F-537454C3EC01}" type="datetime1">
              <a:rPr lang="en-US" smtClean="0"/>
              <a:t>2014-08-20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1841-4C66-4E91-A39F-4D121F9BD999}" type="datetime1">
              <a:rPr lang="en-US" smtClean="0"/>
              <a:t>2014-08-20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A4D8-4C2F-4DD4-9F12-2D0FA7BF6F45}" type="datetime1">
              <a:rPr lang="en-US" smtClean="0"/>
              <a:t>2014-08-20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5221-81B1-4872-821F-E7778AB887C0}" type="datetime1">
              <a:rPr lang="en-US" smtClean="0"/>
              <a:t>2014-08-20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4675-A9DF-4FF6-814A-9A7598DC897D}" type="datetime1">
              <a:rPr lang="en-US" smtClean="0"/>
              <a:t>2014-08-20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6AD8-A7BB-4A2F-9A76-2006C53B4E5D}" type="datetime1">
              <a:rPr lang="en-US" smtClean="0"/>
              <a:t>2014-08-20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2F81-DA90-488D-9444-1BE3929C3B22}" type="datetime1">
              <a:rPr lang="en-US" smtClean="0"/>
              <a:t>2014-08-20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A036-F295-4B14-BEE2-8B784A9B98A7}" type="datetime1">
              <a:rPr lang="en-US" smtClean="0"/>
              <a:t>2014-08-20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0AF0-8477-4209-ACB9-41145FBE1748}" type="datetime1">
              <a:rPr lang="en-US" smtClean="0"/>
              <a:t>2014-08-20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B29F9-AAC8-4168-B9F9-B2A85FFB6E1B}" type="datetime1">
              <a:rPr lang="en-US" smtClean="0"/>
              <a:t>2014-08-20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Xenofon Vasilakos - xvas@aueb.gr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035175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Adapting Data </a:t>
            </a:r>
            <a:r>
              <a:rPr lang="en-US" dirty="0">
                <a:solidFill>
                  <a:srgbClr val="C00000"/>
                </a:solidFill>
              </a:rPr>
              <a:t>Popularity</a:t>
            </a:r>
            <a:r>
              <a:rPr lang="en-US" dirty="0"/>
              <a:t>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Mobility-Based </a:t>
            </a:r>
            <a:br>
              <a:rPr lang="en-US" dirty="0" smtClean="0"/>
            </a:br>
            <a:r>
              <a:rPr lang="en-US" dirty="0" smtClean="0"/>
              <a:t>Proactive </a:t>
            </a:r>
            <a:r>
              <a:rPr lang="en-US" dirty="0"/>
              <a:t>Caching </a:t>
            </a:r>
            <a:r>
              <a:rPr lang="en-US" sz="4000" dirty="0" smtClean="0"/>
              <a:t>Decisions </a:t>
            </a:r>
            <a:br>
              <a:rPr lang="en-US" sz="4000" dirty="0" smtClean="0"/>
            </a:br>
            <a:r>
              <a:rPr lang="en-US" sz="4000" dirty="0" smtClean="0"/>
              <a:t>for Heterogeneous Wireless </a:t>
            </a:r>
            <a:r>
              <a:rPr lang="en-US" sz="4000" dirty="0"/>
              <a:t>Networks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524000"/>
          </a:xfrm>
        </p:spPr>
        <p:txBody>
          <a:bodyPr>
            <a:normAutofit fontScale="92500" lnSpcReduction="10000"/>
          </a:bodyPr>
          <a:lstStyle/>
          <a:p>
            <a:r>
              <a:rPr lang="en-US" sz="2200" u="sng" dirty="0"/>
              <a:t>Xenofon </a:t>
            </a:r>
            <a:r>
              <a:rPr lang="en-US" sz="2200" u="sng" dirty="0" smtClean="0"/>
              <a:t>Vasilakos</a:t>
            </a:r>
            <a:r>
              <a:rPr lang="en-US" sz="2200" dirty="0" smtClean="0"/>
              <a:t>, and Vasilios Siris,</a:t>
            </a:r>
            <a:br>
              <a:rPr lang="en-US" sz="2200" dirty="0" smtClean="0"/>
            </a:br>
            <a:r>
              <a:rPr lang="en-US" sz="1900" dirty="0" smtClean="0"/>
              <a:t>PhD student, AUEB</a:t>
            </a:r>
            <a:r>
              <a:rPr lang="en-US" sz="1900" dirty="0"/>
              <a:t>, MMLAB</a:t>
            </a:r>
            <a:br>
              <a:rPr lang="en-US" sz="1900" dirty="0"/>
            </a:br>
            <a:r>
              <a:rPr lang="en-US" sz="1700" dirty="0"/>
              <a:t>mm.aueb.gr/~xvas</a:t>
            </a:r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en-US" sz="1700" dirty="0" smtClean="0"/>
              <a:t>xvas@aueb.gr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2728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adapt popularity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cache </a:t>
            </a:r>
            <a:r>
              <a:rPr lang="en-US" dirty="0" smtClean="0">
                <a:solidFill>
                  <a:srgbClr val="C00000"/>
                </a:solidFill>
              </a:rPr>
              <a:t>replacement</a:t>
            </a:r>
          </a:p>
          <a:p>
            <a:pPr lvl="1"/>
            <a:r>
              <a:rPr lang="en-US" dirty="0" smtClean="0"/>
              <a:t>Do </a:t>
            </a:r>
            <a:r>
              <a:rPr lang="en-US" i="1" dirty="0" smtClean="0"/>
              <a:t>not</a:t>
            </a:r>
            <a:r>
              <a:rPr lang="en-US" dirty="0" smtClean="0"/>
              <a:t> evict proactively cached objects after a handoff</a:t>
            </a:r>
          </a:p>
          <a:p>
            <a:pPr lvl="1"/>
            <a:r>
              <a:rPr lang="en-US" dirty="0" smtClean="0"/>
              <a:t>Keep objects which may benefit other mobiles</a:t>
            </a:r>
          </a:p>
          <a:p>
            <a:pPr lvl="1"/>
            <a:r>
              <a:rPr lang="en-US" dirty="0" smtClean="0"/>
              <a:t>If  </a:t>
            </a:r>
            <a:r>
              <a:rPr lang="en-US" b="1" i="1" dirty="0" smtClean="0"/>
              <a:t>(Q </a:t>
            </a:r>
            <a:r>
              <a:rPr lang="en-US" b="1" i="1" dirty="0"/>
              <a:t>+ w ∙ f) ∙ D &gt; </a:t>
            </a:r>
            <a:r>
              <a:rPr lang="en-US" b="1" i="1" dirty="0" smtClean="0"/>
              <a:t>p</a:t>
            </a:r>
            <a:r>
              <a:rPr lang="en-US" dirty="0" smtClean="0"/>
              <a:t>, </a:t>
            </a:r>
            <a:r>
              <a:rPr lang="en-US" dirty="0" smtClean="0"/>
              <a:t>replace by evicting objects with minimum </a:t>
            </a:r>
            <a:r>
              <a:rPr lang="en-US" b="1" i="1" dirty="0"/>
              <a:t>(Q + w ∙ f) ∙ </a:t>
            </a:r>
            <a:r>
              <a:rPr lang="en-US" b="1" i="1" dirty="0" smtClean="0"/>
              <a:t>D</a:t>
            </a:r>
            <a:endParaRPr lang="en-US" b="1" i="1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2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2468940"/>
            <a:ext cx="8305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On going work on extending mobility based Efficient </a:t>
            </a:r>
            <a:r>
              <a:rPr lang="en-US" sz="3600" dirty="0" smtClean="0"/>
              <a:t>Proactive Caching </a:t>
            </a:r>
            <a:r>
              <a:rPr lang="en-US" sz="3600" dirty="0" smtClean="0"/>
              <a:t>with </a:t>
            </a:r>
            <a:r>
              <a:rPr lang="en-US" sz="3600" dirty="0" smtClean="0"/>
              <a:t>Legacy Popularity</a:t>
            </a:r>
            <a:endParaRPr lang="en-US" sz="36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6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Problem</a:t>
            </a:r>
            <a:endParaRPr lang="el-GR" sz="40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00" y="1524000"/>
            <a:ext cx="3781425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990600" y="5380037"/>
            <a:ext cx="7696200" cy="868363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Reduce</a:t>
            </a:r>
            <a:r>
              <a:rPr lang="en-US" sz="3200" b="1" dirty="0"/>
              <a:t> </a:t>
            </a:r>
            <a:r>
              <a:rPr lang="en-US" sz="3200" b="1" dirty="0" smtClean="0"/>
              <a:t>propagation </a:t>
            </a:r>
            <a:r>
              <a:rPr lang="en-US" sz="3200" b="1" dirty="0"/>
              <a:t>d</a:t>
            </a:r>
            <a:r>
              <a:rPr lang="en-US" sz="3200" b="1" dirty="0" smtClean="0"/>
              <a:t>elay</a:t>
            </a:r>
            <a:endParaRPr lang="en-US" sz="3200" b="1" dirty="0"/>
          </a:p>
          <a:p>
            <a:pPr lvl="1"/>
            <a:r>
              <a:rPr lang="en-US" sz="2800" dirty="0"/>
              <a:t>f(#network hops)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4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4" descr="http://www.clker.com/cliparts/f/H/5/a/Q/y/text-file-icon-t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362200"/>
            <a:ext cx="448444" cy="44844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876800" cy="4419600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r>
              <a:rPr lang="en-US" b="1" dirty="0" smtClean="0"/>
              <a:t>Proactively</a:t>
            </a:r>
            <a:r>
              <a:rPr lang="en-US" dirty="0" smtClean="0"/>
              <a:t> fetch data-objects to attachment points</a:t>
            </a:r>
          </a:p>
          <a:p>
            <a:endParaRPr lang="en-US" dirty="0"/>
          </a:p>
          <a:p>
            <a:r>
              <a:rPr lang="en-US" dirty="0" smtClean="0"/>
              <a:t>Is this a </a:t>
            </a:r>
            <a:r>
              <a:rPr lang="en-US" i="1" dirty="0" smtClean="0"/>
              <a:t>typical</a:t>
            </a:r>
            <a:r>
              <a:rPr lang="en-US" dirty="0" smtClean="0"/>
              <a:t> proactive caching approach?</a:t>
            </a:r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925" y="2409825"/>
            <a:ext cx="3800475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 descr="http://www.clker.com/cliparts/f/H/5/a/Q/y/text-file-icon-t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9440" y="2137978"/>
            <a:ext cx="448444" cy="448444"/>
          </a:xfrm>
          <a:prstGeom prst="rect">
            <a:avLst/>
          </a:prstGeom>
          <a:noFill/>
        </p:spPr>
      </p:pic>
      <p:pic>
        <p:nvPicPr>
          <p:cNvPr id="15" name="Picture 4" descr="http://www.clker.com/cliparts/f/H/5/a/Q/y/text-file-icon-t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9440" y="2137978"/>
            <a:ext cx="448444" cy="4484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037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28334 0.0777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67" y="3889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025 0.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Efficient Proactive Caching - EPC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876800" cy="4419600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Handoff mobility probabilities</a:t>
            </a:r>
            <a:endParaRPr lang="en-US" b="1" i="1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Exploit </a:t>
            </a:r>
            <a:r>
              <a:rPr lang="en-US" b="1" dirty="0">
                <a:solidFill>
                  <a:srgbClr val="C00000"/>
                </a:solidFill>
              </a:rPr>
              <a:t>Individual </a:t>
            </a:r>
            <a:endParaRPr lang="en-US" b="1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Mobility </a:t>
            </a:r>
          </a:p>
          <a:p>
            <a:pPr lvl="1"/>
            <a:r>
              <a:rPr lang="en-US" dirty="0" smtClean="0"/>
              <a:t>Mobiles’ </a:t>
            </a:r>
            <a:r>
              <a:rPr lang="en-US" dirty="0" smtClean="0"/>
              <a:t>requests</a:t>
            </a: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3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25" y="2082006"/>
            <a:ext cx="3838575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777" y="2743200"/>
            <a:ext cx="104013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470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EPC-POP: EPC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C00000"/>
                </a:solidFill>
              </a:rPr>
              <a:t>Legacy Popularity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5029200" cy="4419600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r>
              <a:rPr lang="en-US" sz="3200" b="1" dirty="0" smtClean="0"/>
              <a:t>Exploit</a:t>
            </a:r>
            <a:r>
              <a:rPr lang="en-US" dirty="0" smtClean="0"/>
              <a:t> </a:t>
            </a:r>
          </a:p>
          <a:p>
            <a:pPr lvl="1"/>
            <a:r>
              <a:rPr lang="en-US" sz="2800" b="1" dirty="0" smtClean="0"/>
              <a:t>Individual </a:t>
            </a:r>
            <a:r>
              <a:rPr lang="en-US" sz="2800" dirty="0" smtClean="0"/>
              <a:t>mobility &amp; requests</a:t>
            </a:r>
            <a:endParaRPr lang="el-GR" sz="2800" dirty="0"/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Data-popularities</a:t>
            </a:r>
            <a:r>
              <a:rPr lang="en-US" sz="2800" dirty="0" smtClean="0"/>
              <a:t> for mobiles’ requests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3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25" y="2082006"/>
            <a:ext cx="3838575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61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 for adding</a:t>
            </a:r>
            <a:br>
              <a:rPr lang="en-US" dirty="0" smtClean="0"/>
            </a:br>
            <a:r>
              <a:rPr lang="en-US" dirty="0" smtClean="0"/>
              <a:t>Legacy Popularity</a:t>
            </a:r>
            <a:endParaRPr lang="el-GR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EPC takes incremental decisions</a:t>
            </a:r>
          </a:p>
          <a:p>
            <a:pPr lvl="1"/>
            <a:r>
              <a:rPr lang="en-US" dirty="0" smtClean="0"/>
              <a:t>Mobile connects to a caching point</a:t>
            </a:r>
          </a:p>
          <a:p>
            <a:pPr lvl="1"/>
            <a:r>
              <a:rPr lang="en-US" dirty="0" smtClean="0"/>
              <a:t>Caching decisions for neighboring caching points </a:t>
            </a:r>
          </a:p>
          <a:p>
            <a:pPr lvl="1"/>
            <a:r>
              <a:rPr lang="en-US" dirty="0" smtClean="0"/>
              <a:t>Mobile disconnects (handover)</a:t>
            </a:r>
          </a:p>
          <a:p>
            <a:pPr lvl="1"/>
            <a:r>
              <a:rPr lang="en-US" dirty="0" smtClean="0"/>
              <a:t>Caching decisions are </a:t>
            </a:r>
            <a:r>
              <a:rPr lang="en-US" dirty="0" smtClean="0">
                <a:solidFill>
                  <a:srgbClr val="C00000"/>
                </a:solidFill>
              </a:rPr>
              <a:t>canceled</a:t>
            </a:r>
            <a:r>
              <a:rPr lang="en-US" dirty="0" smtClean="0"/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Why focus </a:t>
            </a:r>
            <a:r>
              <a:rPr lang="en-US" u="sng" dirty="0" smtClean="0"/>
              <a:t>only</a:t>
            </a:r>
            <a:r>
              <a:rPr lang="en-US" dirty="0" smtClean="0"/>
              <a:t> on individual mobiles?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/>
              <a:t>Some decisions may yield gain for more mobiles than other decisions</a:t>
            </a:r>
          </a:p>
          <a:p>
            <a:pPr lvl="1"/>
            <a:r>
              <a:rPr lang="en-US" dirty="0"/>
              <a:t>Because some objects </a:t>
            </a:r>
            <a:r>
              <a:rPr lang="en-US" i="1" dirty="0"/>
              <a:t>requested </a:t>
            </a:r>
            <a:r>
              <a:rPr lang="en-US" dirty="0"/>
              <a:t>are </a:t>
            </a:r>
            <a:r>
              <a:rPr lang="en-US" u="sng" dirty="0" smtClean="0"/>
              <a:t>more popular</a:t>
            </a:r>
            <a:endParaRPr lang="en-US" i="1" dirty="0"/>
          </a:p>
          <a:p>
            <a:pPr lvl="1"/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Why cancel decisions after a mobile handoffs? </a:t>
            </a:r>
          </a:p>
          <a:p>
            <a:pPr lvl="1"/>
            <a:r>
              <a:rPr lang="en-US" dirty="0"/>
              <a:t>Other mobiles may benefit from an already cached item</a:t>
            </a:r>
            <a:endParaRPr lang="el-GR" dirty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9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6111908"/>
              </p:ext>
            </p:extLst>
          </p:nvPr>
        </p:nvGraphicFramePr>
        <p:xfrm>
          <a:off x="609600" y="1447800"/>
          <a:ext cx="79248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048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lvl="1" algn="ctr"/>
            <a:r>
              <a:rPr lang="en-US" sz="4400" dirty="0" smtClean="0">
                <a:latin typeface="+mj-lt"/>
              </a:rPr>
              <a:t>EPC decisions</a:t>
            </a:r>
            <a:endParaRPr lang="en-US" sz="4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93837"/>
            <a:ext cx="6629400" cy="5135563"/>
          </a:xfrm>
        </p:spPr>
        <p:txBody>
          <a:bodyPr>
            <a:normAutofit/>
          </a:bodyPr>
          <a:lstStyle/>
          <a:p>
            <a:r>
              <a:rPr lang="en-US" dirty="0" smtClean="0"/>
              <a:t>Individual requests </a:t>
            </a:r>
            <a:endParaRPr lang="en-US" dirty="0" smtClean="0"/>
          </a:p>
          <a:p>
            <a:pPr lvl="1"/>
            <a:r>
              <a:rPr lang="en-US" dirty="0" smtClean="0"/>
              <a:t>Implies </a:t>
            </a:r>
            <a:r>
              <a:rPr lang="en-US" dirty="0" smtClean="0"/>
              <a:t>high demand for</a:t>
            </a:r>
            <a:r>
              <a:rPr lang="el-GR" dirty="0" smtClean="0"/>
              <a:t> </a:t>
            </a:r>
            <a:r>
              <a:rPr lang="en-US" dirty="0" smtClean="0"/>
              <a:t>cache space</a:t>
            </a:r>
          </a:p>
          <a:p>
            <a:pPr lvl="1"/>
            <a:r>
              <a:rPr lang="en-US" b="1" dirty="0" smtClean="0"/>
              <a:t>Congestion </a:t>
            </a:r>
            <a:r>
              <a:rPr lang="en-US" b="1" dirty="0" smtClean="0">
                <a:solidFill>
                  <a:srgbClr val="C00000"/>
                </a:solidFill>
              </a:rPr>
              <a:t>pricing</a:t>
            </a:r>
            <a:r>
              <a:rPr lang="en-US" b="1" dirty="0" smtClean="0"/>
              <a:t> </a:t>
            </a:r>
            <a:r>
              <a:rPr lang="en-US" dirty="0" smtClean="0"/>
              <a:t>for storage</a:t>
            </a:r>
          </a:p>
          <a:p>
            <a:pPr lvl="1"/>
            <a:endParaRPr lang="en-US" b="1" dirty="0"/>
          </a:p>
          <a:p>
            <a:r>
              <a:rPr lang="en-US" dirty="0" smtClean="0"/>
              <a:t>Cache an object </a:t>
            </a:r>
            <a:r>
              <a:rPr lang="en-US" dirty="0" err="1" smtClean="0"/>
              <a:t>iff</a:t>
            </a:r>
            <a:r>
              <a:rPr lang="en-US" dirty="0" smtClean="0"/>
              <a:t>: </a:t>
            </a:r>
          </a:p>
          <a:p>
            <a:pPr lvl="1"/>
            <a:r>
              <a:rPr lang="en-US" b="1" dirty="0" smtClean="0"/>
              <a:t>q:</a:t>
            </a:r>
            <a:r>
              <a:rPr lang="en-US" dirty="0" smtClean="0"/>
              <a:t> transition probability</a:t>
            </a:r>
          </a:p>
          <a:p>
            <a:pPr lvl="1"/>
            <a:r>
              <a:rPr lang="en-US" b="1" dirty="0" smtClean="0"/>
              <a:t>D: </a:t>
            </a:r>
            <a:r>
              <a:rPr lang="en-US" dirty="0" smtClean="0"/>
              <a:t>delay cost </a:t>
            </a:r>
            <a:r>
              <a:rPr lang="en-US" dirty="0" smtClean="0">
                <a:solidFill>
                  <a:srgbClr val="C00000"/>
                </a:solidFill>
              </a:rPr>
              <a:t>gain</a:t>
            </a:r>
            <a:r>
              <a:rPr lang="en-US" dirty="0" smtClean="0"/>
              <a:t> from caching</a:t>
            </a:r>
          </a:p>
          <a:p>
            <a:pPr lvl="1"/>
            <a:r>
              <a:rPr lang="en-US" b="1" dirty="0" smtClean="0"/>
              <a:t>p: </a:t>
            </a:r>
            <a:r>
              <a:rPr lang="en-US" dirty="0" smtClean="0"/>
              <a:t>price of the local buffer </a:t>
            </a:r>
          </a:p>
          <a:p>
            <a:pPr lvl="1"/>
            <a:endParaRPr lang="en-US" dirty="0"/>
          </a:p>
          <a:p>
            <a:r>
              <a:rPr lang="en-US" dirty="0" smtClean="0"/>
              <a:t>Autonomous decisions at caching points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358" y="2466384"/>
            <a:ext cx="2895600" cy="2687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505200" y="3276600"/>
            <a:ext cx="1676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q </a:t>
            </a:r>
            <a:r>
              <a:rPr lang="en-US" sz="3200" b="1" i="1" dirty="0">
                <a:solidFill>
                  <a:schemeClr val="tx1"/>
                </a:solidFill>
              </a:rPr>
              <a:t>∙</a:t>
            </a:r>
            <a:r>
              <a:rPr lang="en-US" sz="3200" b="1" i="1" dirty="0" smtClean="0">
                <a:solidFill>
                  <a:schemeClr val="tx1"/>
                </a:solidFill>
              </a:rPr>
              <a:t> </a:t>
            </a:r>
            <a:r>
              <a:rPr lang="en-US" sz="3200" b="1" i="1" dirty="0">
                <a:solidFill>
                  <a:schemeClr val="tx1"/>
                </a:solidFill>
              </a:rPr>
              <a:t>D &gt; p</a:t>
            </a:r>
          </a:p>
          <a:p>
            <a:pPr algn="ctr"/>
            <a:r>
              <a:rPr lang="en-US" b="1" i="1" dirty="0" smtClean="0"/>
              <a:t>&gt; </a:t>
            </a:r>
            <a:r>
              <a:rPr lang="en-US" b="1" i="1" dirty="0"/>
              <a:t>p</a:t>
            </a:r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68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adapt popularity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probability and request </a:t>
            </a:r>
            <a:r>
              <a:rPr lang="en-US" dirty="0" smtClean="0">
                <a:solidFill>
                  <a:srgbClr val="C00000"/>
                </a:solidFill>
              </a:rPr>
              <a:t>frequency</a:t>
            </a:r>
          </a:p>
          <a:p>
            <a:endParaRPr lang="en-US" dirty="0" smtClean="0"/>
          </a:p>
          <a:p>
            <a:pPr lvl="1"/>
            <a:r>
              <a:rPr lang="en-US" b="1" i="1" dirty="0" smtClean="0"/>
              <a:t>f</a:t>
            </a:r>
            <a:r>
              <a:rPr lang="en-US" dirty="0" smtClean="0"/>
              <a:t>: </a:t>
            </a:r>
            <a:r>
              <a:rPr lang="en-US" dirty="0"/>
              <a:t>probability that an object s is </a:t>
            </a:r>
            <a:r>
              <a:rPr lang="en-US" dirty="0" smtClean="0"/>
              <a:t>requested (</a:t>
            </a:r>
            <a:r>
              <a:rPr lang="en-US" dirty="0"/>
              <a:t>i.e</a:t>
            </a:r>
            <a:r>
              <a:rPr lang="en-US" dirty="0" smtClean="0"/>
              <a:t>., </a:t>
            </a:r>
            <a:r>
              <a:rPr lang="en-US" dirty="0"/>
              <a:t>the frequency of requests for an </a:t>
            </a:r>
            <a:r>
              <a:rPr lang="en-US" dirty="0" smtClean="0"/>
              <a:t>object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b="1" i="1" dirty="0" smtClean="0"/>
              <a:t>w</a:t>
            </a:r>
            <a:r>
              <a:rPr lang="en-US" dirty="0" smtClean="0"/>
              <a:t>: number </a:t>
            </a:r>
            <a:r>
              <a:rPr lang="en-US" dirty="0"/>
              <a:t>of object requests in one handoff </a:t>
            </a:r>
            <a:r>
              <a:rPr lang="en-US" dirty="0" smtClean="0"/>
              <a:t>interval</a:t>
            </a:r>
          </a:p>
          <a:p>
            <a:pPr lvl="1"/>
            <a:r>
              <a:rPr lang="en-US" b="1" dirty="0" smtClean="0"/>
              <a:t>Q</a:t>
            </a:r>
            <a:r>
              <a:rPr lang="en-US" dirty="0" smtClean="0"/>
              <a:t>: probability of the </a:t>
            </a:r>
            <a:r>
              <a:rPr lang="en-US" dirty="0" smtClean="0"/>
              <a:t>mobile requestor</a:t>
            </a:r>
          </a:p>
          <a:p>
            <a:pPr lvl="2"/>
            <a:r>
              <a:rPr lang="en-US" dirty="0" smtClean="0"/>
              <a:t>or </a:t>
            </a:r>
            <a:r>
              <a:rPr lang="en-US" dirty="0" smtClean="0"/>
              <a:t>the </a:t>
            </a:r>
            <a:r>
              <a:rPr lang="en-US" i="1" dirty="0" smtClean="0"/>
              <a:t>summary</a:t>
            </a:r>
            <a:r>
              <a:rPr lang="en-US" dirty="0" smtClean="0"/>
              <a:t> of </a:t>
            </a:r>
            <a:r>
              <a:rPr lang="en-US" dirty="0" smtClean="0"/>
              <a:t>probabilities  of all requestors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2209800"/>
            <a:ext cx="3429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(Q + w </a:t>
            </a:r>
            <a:r>
              <a:rPr lang="en-US" sz="3200" b="1" i="1" dirty="0">
                <a:solidFill>
                  <a:schemeClr val="tx1"/>
                </a:solidFill>
              </a:rPr>
              <a:t>∙ </a:t>
            </a:r>
            <a:r>
              <a:rPr lang="en-US" sz="3200" b="1" i="1" dirty="0" smtClean="0">
                <a:solidFill>
                  <a:schemeClr val="tx1"/>
                </a:solidFill>
              </a:rPr>
              <a:t>f) ∙ D </a:t>
            </a:r>
            <a:r>
              <a:rPr lang="en-US" sz="3200" b="1" i="1" dirty="0">
                <a:solidFill>
                  <a:schemeClr val="tx1"/>
                </a:solidFill>
              </a:rPr>
              <a:t>&gt; p</a:t>
            </a:r>
          </a:p>
          <a:p>
            <a:pPr algn="ctr"/>
            <a:r>
              <a:rPr lang="en-US" b="1" i="1" dirty="0" smtClean="0"/>
              <a:t>&gt; </a:t>
            </a:r>
            <a:r>
              <a:rPr lang="en-US" b="1" i="1" dirty="0"/>
              <a:t>p</a:t>
            </a:r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2061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2822</TotalTime>
  <Words>682</Words>
  <Application>Microsoft Office PowerPoint</Application>
  <PresentationFormat>On-screen Show (4:3)</PresentationFormat>
  <Paragraphs>118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Adapting Data Popularity in  Mobility-Based  Proactive Caching Decisions  for Heterogeneous Wireless Networks</vt:lpstr>
      <vt:lpstr>Problem</vt:lpstr>
      <vt:lpstr>Approach</vt:lpstr>
      <vt:lpstr>Efficient Proactive Caching - EPC</vt:lpstr>
      <vt:lpstr>EPC-POP: EPC + Legacy Popularity</vt:lpstr>
      <vt:lpstr>Motivation for adding Legacy Popularity</vt:lpstr>
      <vt:lpstr>PowerPoint Presentation</vt:lpstr>
      <vt:lpstr>EPC decisions</vt:lpstr>
      <vt:lpstr>How to adapt popularity</vt:lpstr>
      <vt:lpstr>How to adapt popularity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xvas</dc:creator>
  <cp:lastModifiedBy>xvas</cp:lastModifiedBy>
  <cp:revision>218</cp:revision>
  <dcterms:created xsi:type="dcterms:W3CDTF">2006-08-16T00:00:00Z</dcterms:created>
  <dcterms:modified xsi:type="dcterms:W3CDTF">2014-08-20T10:54:08Z</dcterms:modified>
</cp:coreProperties>
</file>