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4"/>
  </p:notesMasterIdLst>
  <p:handoutMasterIdLst>
    <p:handoutMasterId r:id="rId155"/>
  </p:handoutMasterIdLst>
  <p:sldIdLst>
    <p:sldId id="1369" r:id="rId2"/>
    <p:sldId id="1370" r:id="rId3"/>
    <p:sldId id="1371" r:id="rId4"/>
    <p:sldId id="1372" r:id="rId5"/>
    <p:sldId id="1373" r:id="rId6"/>
    <p:sldId id="1374" r:id="rId7"/>
    <p:sldId id="1375" r:id="rId8"/>
    <p:sldId id="1376" r:id="rId9"/>
    <p:sldId id="1377" r:id="rId10"/>
    <p:sldId id="1378" r:id="rId11"/>
    <p:sldId id="1379" r:id="rId12"/>
    <p:sldId id="1380" r:id="rId13"/>
    <p:sldId id="1381" r:id="rId14"/>
    <p:sldId id="1382" r:id="rId15"/>
    <p:sldId id="1383" r:id="rId16"/>
    <p:sldId id="1384" r:id="rId17"/>
    <p:sldId id="1385" r:id="rId18"/>
    <p:sldId id="1386" r:id="rId19"/>
    <p:sldId id="1387" r:id="rId20"/>
    <p:sldId id="1423" r:id="rId21"/>
    <p:sldId id="1389" r:id="rId22"/>
    <p:sldId id="1390" r:id="rId23"/>
    <p:sldId id="1391" r:id="rId24"/>
    <p:sldId id="1392" r:id="rId25"/>
    <p:sldId id="1393" r:id="rId26"/>
    <p:sldId id="1394" r:id="rId27"/>
    <p:sldId id="1395" r:id="rId28"/>
    <p:sldId id="1396" r:id="rId29"/>
    <p:sldId id="1397" r:id="rId30"/>
    <p:sldId id="1398" r:id="rId31"/>
    <p:sldId id="1399" r:id="rId32"/>
    <p:sldId id="1400" r:id="rId33"/>
    <p:sldId id="1401" r:id="rId34"/>
    <p:sldId id="1402" r:id="rId35"/>
    <p:sldId id="1403" r:id="rId36"/>
    <p:sldId id="1404" r:id="rId37"/>
    <p:sldId id="1405" r:id="rId38"/>
    <p:sldId id="1406" r:id="rId39"/>
    <p:sldId id="1407" r:id="rId40"/>
    <p:sldId id="1408" r:id="rId41"/>
    <p:sldId id="1409" r:id="rId42"/>
    <p:sldId id="1410" r:id="rId43"/>
    <p:sldId id="1411" r:id="rId44"/>
    <p:sldId id="1412" r:id="rId45"/>
    <p:sldId id="1413" r:id="rId46"/>
    <p:sldId id="1414" r:id="rId47"/>
    <p:sldId id="1415" r:id="rId48"/>
    <p:sldId id="1416" r:id="rId49"/>
    <p:sldId id="1417" r:id="rId50"/>
    <p:sldId id="1418" r:id="rId51"/>
    <p:sldId id="1419" r:id="rId52"/>
    <p:sldId id="1420" r:id="rId53"/>
    <p:sldId id="1421" r:id="rId54"/>
    <p:sldId id="1422" r:id="rId55"/>
    <p:sldId id="1307" r:id="rId56"/>
    <p:sldId id="1229" r:id="rId57"/>
    <p:sldId id="1230" r:id="rId58"/>
    <p:sldId id="1231" r:id="rId59"/>
    <p:sldId id="1232" r:id="rId60"/>
    <p:sldId id="1297" r:id="rId61"/>
    <p:sldId id="1299" r:id="rId62"/>
    <p:sldId id="1331" r:id="rId63"/>
    <p:sldId id="1312" r:id="rId64"/>
    <p:sldId id="1275" r:id="rId65"/>
    <p:sldId id="1276" r:id="rId66"/>
    <p:sldId id="1332" r:id="rId67"/>
    <p:sldId id="1253" r:id="rId68"/>
    <p:sldId id="1316" r:id="rId69"/>
    <p:sldId id="1279" r:id="rId70"/>
    <p:sldId id="1281" r:id="rId71"/>
    <p:sldId id="1251" r:id="rId72"/>
    <p:sldId id="1252" r:id="rId73"/>
    <p:sldId id="1284" r:id="rId74"/>
    <p:sldId id="1285" r:id="rId75"/>
    <p:sldId id="1286" r:id="rId76"/>
    <p:sldId id="1287" r:id="rId77"/>
    <p:sldId id="1288" r:id="rId78"/>
    <p:sldId id="1289" r:id="rId79"/>
    <p:sldId id="1290" r:id="rId80"/>
    <p:sldId id="1291" r:id="rId81"/>
    <p:sldId id="1292" r:id="rId82"/>
    <p:sldId id="1293" r:id="rId83"/>
    <p:sldId id="1294" r:id="rId84"/>
    <p:sldId id="1313" r:id="rId85"/>
    <p:sldId id="1295" r:id="rId86"/>
    <p:sldId id="1179" r:id="rId87"/>
    <p:sldId id="1164" r:id="rId88"/>
    <p:sldId id="1165" r:id="rId89"/>
    <p:sldId id="1166" r:id="rId90"/>
    <p:sldId id="1167" r:id="rId91"/>
    <p:sldId id="1172" r:id="rId92"/>
    <p:sldId id="1173" r:id="rId93"/>
    <p:sldId id="1174" r:id="rId94"/>
    <p:sldId id="1175" r:id="rId95"/>
    <p:sldId id="1170" r:id="rId96"/>
    <p:sldId id="1171" r:id="rId97"/>
    <p:sldId id="1213" r:id="rId98"/>
    <p:sldId id="1214" r:id="rId99"/>
    <p:sldId id="1217" r:id="rId100"/>
    <p:sldId id="1215" r:id="rId101"/>
    <p:sldId id="1218" r:id="rId102"/>
    <p:sldId id="1216" r:id="rId103"/>
    <p:sldId id="1219" r:id="rId104"/>
    <p:sldId id="1220" r:id="rId105"/>
    <p:sldId id="1223" r:id="rId106"/>
    <p:sldId id="1221" r:id="rId107"/>
    <p:sldId id="1222" r:id="rId108"/>
    <p:sldId id="1343" r:id="rId109"/>
    <p:sldId id="1344" r:id="rId110"/>
    <p:sldId id="1345" r:id="rId111"/>
    <p:sldId id="1346" r:id="rId112"/>
    <p:sldId id="1347" r:id="rId113"/>
    <p:sldId id="1348" r:id="rId114"/>
    <p:sldId id="1349" r:id="rId115"/>
    <p:sldId id="1350" r:id="rId116"/>
    <p:sldId id="1351" r:id="rId117"/>
    <p:sldId id="1352" r:id="rId118"/>
    <p:sldId id="1353" r:id="rId119"/>
    <p:sldId id="1354" r:id="rId120"/>
    <p:sldId id="1254" r:id="rId121"/>
    <p:sldId id="1255" r:id="rId122"/>
    <p:sldId id="1256" r:id="rId123"/>
    <p:sldId id="1257" r:id="rId124"/>
    <p:sldId id="1258" r:id="rId125"/>
    <p:sldId id="1259" r:id="rId126"/>
    <p:sldId id="1260" r:id="rId127"/>
    <p:sldId id="1261" r:id="rId128"/>
    <p:sldId id="1262" r:id="rId129"/>
    <p:sldId id="1263" r:id="rId130"/>
    <p:sldId id="1265" r:id="rId131"/>
    <p:sldId id="1269" r:id="rId132"/>
    <p:sldId id="1273" r:id="rId133"/>
    <p:sldId id="1355" r:id="rId134"/>
    <p:sldId id="1356" r:id="rId135"/>
    <p:sldId id="1357" r:id="rId136"/>
    <p:sldId id="1358" r:id="rId137"/>
    <p:sldId id="1359" r:id="rId138"/>
    <p:sldId id="1360" r:id="rId139"/>
    <p:sldId id="1361" r:id="rId140"/>
    <p:sldId id="1362" r:id="rId141"/>
    <p:sldId id="1363" r:id="rId142"/>
    <p:sldId id="1364" r:id="rId143"/>
    <p:sldId id="1365" r:id="rId144"/>
    <p:sldId id="1366" r:id="rId145"/>
    <p:sldId id="1367" r:id="rId146"/>
    <p:sldId id="1368" r:id="rId147"/>
    <p:sldId id="1311" r:id="rId148"/>
    <p:sldId id="1337" r:id="rId149"/>
    <p:sldId id="1309" r:id="rId150"/>
    <p:sldId id="1335" r:id="rId151"/>
    <p:sldId id="1336" r:id="rId152"/>
    <p:sldId id="1310" r:id="rId15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691019B-F3C3-489A-ABE3-A2AEB92B8692}">
          <p14:sldIdLst>
            <p14:sldId id="1369"/>
            <p14:sldId id="1370"/>
            <p14:sldId id="1371"/>
            <p14:sldId id="1372"/>
            <p14:sldId id="1373"/>
            <p14:sldId id="1374"/>
            <p14:sldId id="1375"/>
            <p14:sldId id="1376"/>
            <p14:sldId id="1377"/>
            <p14:sldId id="1378"/>
            <p14:sldId id="1379"/>
            <p14:sldId id="1380"/>
            <p14:sldId id="1381"/>
            <p14:sldId id="1382"/>
            <p14:sldId id="1383"/>
            <p14:sldId id="1384"/>
            <p14:sldId id="1385"/>
            <p14:sldId id="1386"/>
            <p14:sldId id="1387"/>
            <p14:sldId id="1423"/>
            <p14:sldId id="1389"/>
            <p14:sldId id="1390"/>
            <p14:sldId id="1391"/>
            <p14:sldId id="1392"/>
            <p14:sldId id="1393"/>
            <p14:sldId id="1394"/>
            <p14:sldId id="1395"/>
            <p14:sldId id="1396"/>
            <p14:sldId id="1397"/>
            <p14:sldId id="1398"/>
            <p14:sldId id="1399"/>
            <p14:sldId id="1400"/>
            <p14:sldId id="1401"/>
            <p14:sldId id="1402"/>
            <p14:sldId id="1403"/>
            <p14:sldId id="1404"/>
            <p14:sldId id="1405"/>
            <p14:sldId id="1406"/>
            <p14:sldId id="1407"/>
            <p14:sldId id="1408"/>
            <p14:sldId id="1409"/>
            <p14:sldId id="1410"/>
            <p14:sldId id="1411"/>
            <p14:sldId id="1412"/>
            <p14:sldId id="1413"/>
            <p14:sldId id="1414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  <p14:sldId id="1307"/>
            <p14:sldId id="1229"/>
            <p14:sldId id="1230"/>
            <p14:sldId id="1231"/>
            <p14:sldId id="1232"/>
            <p14:sldId id="1297"/>
            <p14:sldId id="1299"/>
            <p14:sldId id="1331"/>
            <p14:sldId id="1312"/>
            <p14:sldId id="1275"/>
            <p14:sldId id="1276"/>
            <p14:sldId id="1332"/>
            <p14:sldId id="1253"/>
            <p14:sldId id="1316"/>
            <p14:sldId id="1279"/>
            <p14:sldId id="1281"/>
            <p14:sldId id="1251"/>
            <p14:sldId id="1252"/>
            <p14:sldId id="1284"/>
            <p14:sldId id="1285"/>
            <p14:sldId id="1286"/>
            <p14:sldId id="1287"/>
            <p14:sldId id="1288"/>
            <p14:sldId id="1289"/>
            <p14:sldId id="1290"/>
            <p14:sldId id="1291"/>
            <p14:sldId id="1292"/>
            <p14:sldId id="1293"/>
            <p14:sldId id="1294"/>
            <p14:sldId id="1313"/>
            <p14:sldId id="1295"/>
            <p14:sldId id="1179"/>
            <p14:sldId id="1164"/>
            <p14:sldId id="1165"/>
            <p14:sldId id="1166"/>
            <p14:sldId id="1167"/>
            <p14:sldId id="1172"/>
            <p14:sldId id="1173"/>
            <p14:sldId id="1174"/>
            <p14:sldId id="1175"/>
            <p14:sldId id="1170"/>
            <p14:sldId id="1171"/>
            <p14:sldId id="1213"/>
            <p14:sldId id="1214"/>
            <p14:sldId id="1217"/>
            <p14:sldId id="1215"/>
            <p14:sldId id="1218"/>
            <p14:sldId id="1216"/>
            <p14:sldId id="1219"/>
            <p14:sldId id="1220"/>
            <p14:sldId id="1223"/>
            <p14:sldId id="1221"/>
            <p14:sldId id="1222"/>
            <p14:sldId id="1343"/>
            <p14:sldId id="1344"/>
            <p14:sldId id="1345"/>
            <p14:sldId id="1346"/>
            <p14:sldId id="1347"/>
            <p14:sldId id="1348"/>
            <p14:sldId id="1349"/>
            <p14:sldId id="1350"/>
            <p14:sldId id="1351"/>
            <p14:sldId id="1352"/>
            <p14:sldId id="1353"/>
            <p14:sldId id="1354"/>
            <p14:sldId id="1254"/>
            <p14:sldId id="1255"/>
            <p14:sldId id="1256"/>
            <p14:sldId id="1257"/>
            <p14:sldId id="1258"/>
            <p14:sldId id="1259"/>
            <p14:sldId id="1260"/>
            <p14:sldId id="1261"/>
            <p14:sldId id="1262"/>
            <p14:sldId id="1263"/>
            <p14:sldId id="1265"/>
            <p14:sldId id="1269"/>
            <p14:sldId id="1273"/>
            <p14:sldId id="1355"/>
            <p14:sldId id="1356"/>
            <p14:sldId id="1357"/>
            <p14:sldId id="1358"/>
            <p14:sldId id="1359"/>
            <p14:sldId id="1360"/>
            <p14:sldId id="1361"/>
            <p14:sldId id="1362"/>
            <p14:sldId id="1363"/>
            <p14:sldId id="1364"/>
            <p14:sldId id="1365"/>
            <p14:sldId id="1366"/>
            <p14:sldId id="1367"/>
            <p14:sldId id="1368"/>
            <p14:sldId id="1311"/>
            <p14:sldId id="1337"/>
            <p14:sldId id="1309"/>
            <p14:sldId id="1335"/>
            <p14:sldId id="1336"/>
            <p14:sldId id="1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FF0000"/>
    <a:srgbClr val="009900"/>
    <a:srgbClr val="000000"/>
    <a:srgbClr val="A50021"/>
    <a:srgbClr val="336600"/>
    <a:srgbClr val="3399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6" autoAdjust="0"/>
    <p:restoredTop sz="86582" autoAdjust="0"/>
  </p:normalViewPr>
  <p:slideViewPr>
    <p:cSldViewPr snapToGrid="0">
      <p:cViewPr>
        <p:scale>
          <a:sx n="60" d="100"/>
          <a:sy n="60" d="100"/>
        </p:scale>
        <p:origin x="-96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notesMaster" Target="notesMasters/notesMaster1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F82B8A8-F63D-41FD-B3DE-C77D778DF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1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262601F-6A7E-481B-AFB7-C1476660D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449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7739F8-EC1A-474B-8AC7-388BD125D44F}" type="slidenum">
              <a:rPr lang="en-US" altLang="en-US" smtClean="0">
                <a:latin typeface="Arial" charset="0"/>
                <a:cs typeface="Arial" charset="0"/>
              </a:rPr>
              <a:pPr/>
              <a:t>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3C995-70E9-4CC5-954D-2BF810299F8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50F5EE-08FA-45AD-AB07-A9746149F462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1341C7-39D3-4ADF-92A4-E339A123EB98}" type="slidenum">
              <a:rPr lang="en-US" altLang="en-US" smtClean="0">
                <a:latin typeface="Arial" charset="0"/>
                <a:cs typeface="Arial" charset="0"/>
              </a:rPr>
              <a:pPr/>
              <a:t>137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2601F-6A7E-481B-AFB7-C1476660DF4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39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3C6826AF-24E1-4D81-902F-525C233569E4}" type="slidenum">
              <a:rPr lang="en-US" altLang="en-US" sz="1300"/>
              <a:pPr algn="r" defTabSz="990600"/>
              <a:t>17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Θέση αριθμού διαφάνειας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/>
        </p:spPr>
        <p:txBody>
          <a:bodyPr lIns="99048" tIns="49524" rIns="99048" bIns="49524" anchor="b"/>
          <a:lstStyle/>
          <a:p>
            <a:pPr algn="r" defTabSz="990600">
              <a:defRPr/>
            </a:pPr>
            <a:fld id="{DC603498-0360-4410-BFBD-5DCB2A360776}" type="slidenum">
              <a:rPr lang="en-US" altLang="en-US" sz="1300">
                <a:latin typeface="Arial" panose="020B0604020202020204" pitchFamily="34" charset="0"/>
                <a:cs typeface="+mn-cs"/>
              </a:rPr>
              <a:pPr algn="r" defTabSz="990600">
                <a:defRPr/>
              </a:pPr>
              <a:t>23</a:t>
            </a:fld>
            <a:endParaRPr lang="en-US" altLang="en-US" sz="1300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Figure 1.2 small cells, big ideas</a:t>
            </a:r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kumimoji="1" lang="el-GR" sz="2400" smtClean="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kumimoji="1" lang="el-GR" sz="2400" smtClean="0">
                <a:latin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en-US" smtClean="0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en-US" smtClean="0">
                <a:cs typeface="+mn-cs"/>
              </a:endParaRPr>
            </a:p>
          </p:txBody>
        </p:sp>
      </p:grpSp>
      <p:sp>
        <p:nvSpPr>
          <p:cNvPr id="5478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l-GR" noProof="0" smtClean="0"/>
              <a:t>Click to edit Master subtitle style</a:t>
            </a:r>
          </a:p>
        </p:txBody>
      </p:sp>
      <p:sp>
        <p:nvSpPr>
          <p:cNvPr id="54785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l-GR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A08158-40F4-4482-96A8-92086DC82159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BB770CD-CCD1-448D-AB5F-6D1F91B03D9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C6B0-BCFF-49F0-B6D0-4CCFBAA42A13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A9C0C-FBB0-4E28-80DC-1607032FC5B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08BF-BE3A-44D9-BF34-925D08273C60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D56D-148A-4DDF-8707-30E0AC98BD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762C-980E-418A-83A2-1F2F2A14FB28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5A74-C985-4DC3-8BD6-49175EEB170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DC00-D19D-4581-BB54-82BCCA1A20E9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E59F-C6AF-47E6-96CB-4CD11FBB351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EDB0-587C-4B5F-8B07-66B2ACBAD573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48CC-0883-47FE-881E-9ED8994C3B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1D93-548C-4623-9E81-1FB6DFE1FF8F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3FD24-FB25-4714-AF90-AE2DFB828D2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95FC-C60E-47FF-A46B-18CB1C22F237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798E8-598C-46A2-8E61-A87EB1D5724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64FB-3EBC-4D8E-890F-02DEE883697D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274B0-0E1C-4810-8769-A8AD60D55F3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D676-3634-4CCB-A29F-E29D914B04C1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301F2-465F-4FE1-834B-8848E8A8F1C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B73B-C6F6-404C-A1CE-E9D88D8DD83A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75407-72B6-4EFF-AAF6-E265DD328AC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9E04-8F27-42F2-9733-1C503B78EFF6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084B9-7E4A-41E5-9062-E5A5BFDEE18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2436-E8CD-4364-B46E-7F0F34935F4B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FBAC-E1DC-449D-ABB3-AB0E9B2CB53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defRPr/>
                </a:pPr>
                <a:endParaRPr lang="en-US" smtClean="0">
                  <a:cs typeface="+mn-cs"/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Arial" panose="020B0604020202020204" pitchFamily="34" charset="0"/>
                  <a:cs typeface="+mn-cs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defRPr/>
                </a:pPr>
                <a:endParaRPr lang="en-US" smtClean="0">
                  <a:cs typeface="+mn-cs"/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defRPr/>
                </a:pPr>
                <a:endParaRPr lang="en-US" smtClean="0"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546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256903D-621E-492A-8094-D45EDB0B6A0F}" type="datetime1">
              <a:rPr lang="el-GR"/>
              <a:pPr>
                <a:defRPr/>
              </a:pPr>
              <a:t>24/5/2015</a:t>
            </a:fld>
            <a:endParaRPr lang="el-GR"/>
          </a:p>
        </p:txBody>
      </p:sp>
      <p:sp>
        <p:nvSpPr>
          <p:cNvPr id="546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6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eaLnBrk="1" hangingPunct="1"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A7F8543-113D-40ED-9A23-05307EC6535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5" r:id="rId2"/>
    <p:sldLayoutId id="2147483744" r:id="rId3"/>
    <p:sldLayoutId id="2147483743" r:id="rId4"/>
    <p:sldLayoutId id="2147483742" r:id="rId5"/>
    <p:sldLayoutId id="2147483741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mm.aueb.g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112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image" Target="../media/image330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119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llcellforum.org/" TargetMode="External"/><Relationship Id="rId2" Type="http://schemas.openxmlformats.org/officeDocument/2006/relationships/hyperlink" Target="http://wireless.pku.edu.cn/home/songly/d2d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hyperlink" Target="http://mm.aueb.gr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se.ucsd.edu/node/266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tdocomo.co.jp/english/info/media_center/pr/2015/0302_03.html" TargetMode="External"/><Relationship Id="rId2" Type="http://schemas.openxmlformats.org/officeDocument/2006/relationships/hyperlink" Target="http://www.ericsson.com/news/181007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iocomms.com.au/content/test-measure/article/the-rf-challenges-of-lte-advanced-1190026497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rown-thales.uth.g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hyperlink" Target="https://www.youtube.com/watch?v=JbxKPrPF6JQ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ageek.com/" TargetMode="External"/><Relationship Id="rId4" Type="http://schemas.openxmlformats.org/officeDocument/2006/relationships/hyperlink" Target="http://www.iphone4jailbreak.org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pn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mm.aueb.gr/" TargetMode="Externa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16.xml"/><Relationship Id="rId7" Type="http://schemas.openxmlformats.org/officeDocument/2006/relationships/image" Target="../media/image6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D31E8-3E0B-48AD-9C7D-9F608AB7C288}" type="slidenum">
              <a:rPr lang="el-GR" altLang="en-US"/>
              <a:pPr>
                <a:defRPr/>
              </a:pPr>
              <a:t>1</a:t>
            </a:fld>
            <a:endParaRPr lang="el-GR" altLang="en-US" dirty="0"/>
          </a:p>
        </p:txBody>
      </p:sp>
      <p:sp>
        <p:nvSpPr>
          <p:cNvPr id="17410" name="Rectangle 11"/>
          <p:cNvSpPr txBox="1">
            <a:spLocks noGrp="1" noChangeArrowheads="1"/>
          </p:cNvSpPr>
          <p:nvPr/>
        </p:nvSpPr>
        <p:spPr bwMode="auto">
          <a:xfrm>
            <a:off x="76200" y="624840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CBC9939E-3823-465A-9329-AFA218E2C7BA}" type="slidenum">
              <a:rPr lang="el-GR" altLang="en-US" sz="2600" b="1">
                <a:solidFill>
                  <a:schemeClr val="bg1"/>
                </a:solidFill>
              </a:rPr>
              <a:pPr/>
              <a:t>1</a:t>
            </a:fld>
            <a:endParaRPr lang="el-GR" altLang="en-US" sz="2600" b="1">
              <a:solidFill>
                <a:schemeClr val="bg1"/>
              </a:solidFill>
            </a:endParaRPr>
          </a:p>
        </p:txBody>
      </p:sp>
      <p:sp>
        <p:nvSpPr>
          <p:cNvPr id="17411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69888" y="990600"/>
            <a:ext cx="8672512" cy="1906588"/>
          </a:xfrm>
        </p:spPr>
        <p:txBody>
          <a:bodyPr/>
          <a:lstStyle/>
          <a:p>
            <a:pPr algn="r"/>
            <a:r>
              <a:rPr lang="en-US" altLang="en-US" sz="2800" dirty="0" smtClean="0"/>
              <a:t> </a:t>
            </a:r>
            <a:r>
              <a:rPr lang="en-US" altLang="en-US" sz="2800" i="1" dirty="0" smtClean="0">
                <a:solidFill>
                  <a:schemeClr val="tx2"/>
                </a:solidFill>
              </a:rPr>
              <a:t>Small Cells </a:t>
            </a:r>
            <a:r>
              <a:rPr lang="en-US" altLang="en-US" sz="2800" dirty="0" smtClean="0">
                <a:solidFill>
                  <a:schemeClr val="tx2"/>
                </a:solidFill>
              </a:rPr>
              <a:t>and </a:t>
            </a:r>
            <a:r>
              <a:rPr lang="en-US" altLang="en-US" sz="2800" i="1" dirty="0" smtClean="0">
                <a:solidFill>
                  <a:schemeClr val="tx2"/>
                </a:solidFill>
              </a:rPr>
              <a:t>Device-to-Device</a:t>
            </a:r>
            <a:r>
              <a:rPr lang="en-US" altLang="en-US" sz="2800" dirty="0" smtClean="0">
                <a:solidFill>
                  <a:schemeClr val="tx2"/>
                </a:solidFill>
              </a:rPr>
              <a:t> Networks towards the </a:t>
            </a:r>
            <a:r>
              <a:rPr lang="en-US" altLang="en-US" sz="2800" i="1" dirty="0" smtClean="0">
                <a:solidFill>
                  <a:schemeClr val="tx2"/>
                </a:solidFill>
              </a:rPr>
              <a:t>5G</a:t>
            </a:r>
            <a:r>
              <a:rPr lang="en-US" altLang="en-US" sz="2800" dirty="0" smtClean="0">
                <a:solidFill>
                  <a:schemeClr val="tx2"/>
                </a:solidFill>
              </a:rPr>
              <a:t> Era: </a:t>
            </a:r>
            <a:r>
              <a:rPr lang="en-US" altLang="en-US" sz="2200" dirty="0" smtClean="0">
                <a:solidFill>
                  <a:schemeClr val="tx2"/>
                </a:solidFill>
              </a:rPr>
              <a:t>Fundamentals,</a:t>
            </a:r>
            <a:br>
              <a:rPr lang="en-US" altLang="en-US" sz="2200" dirty="0" smtClean="0">
                <a:solidFill>
                  <a:schemeClr val="tx2"/>
                </a:solidFill>
              </a:rPr>
            </a:br>
            <a:r>
              <a:rPr lang="en-US" altLang="en-US" sz="2200" dirty="0" smtClean="0">
                <a:solidFill>
                  <a:schemeClr val="tx2"/>
                </a:solidFill>
              </a:rPr>
              <a:t>Applications, and Resource Allocation using Game Theory</a:t>
            </a:r>
            <a:endParaRPr lang="el-GR" altLang="en-US" b="0" dirty="0" smtClean="0">
              <a:solidFill>
                <a:schemeClr val="tx2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470400" cy="2254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500" b="1" u="sng" smtClean="0"/>
          </a:p>
          <a:p>
            <a:pPr eaLnBrk="1" hangingPunct="1">
              <a:lnSpc>
                <a:spcPct val="80000"/>
              </a:lnSpc>
            </a:pPr>
            <a:endParaRPr lang="en-US" altLang="en-US" sz="500" smtClean="0"/>
          </a:p>
          <a:p>
            <a:pPr eaLnBrk="1" hangingPunct="1">
              <a:lnSpc>
                <a:spcPct val="80000"/>
              </a:lnSpc>
            </a:pPr>
            <a:endParaRPr lang="en-US" altLang="en-US" sz="500" smtClean="0"/>
          </a:p>
          <a:p>
            <a:pPr eaLnBrk="1" hangingPunct="1">
              <a:lnSpc>
                <a:spcPct val="80000"/>
              </a:lnSpc>
            </a:pPr>
            <a:endParaRPr lang="el-GR" altLang="en-US" sz="500" smtClean="0"/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533400" y="5486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altLang="en-US"/>
          </a:p>
        </p:txBody>
      </p:sp>
      <p:pic>
        <p:nvPicPr>
          <p:cNvPr id="17414" name="Picture 16" descr="Logo_EN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76200"/>
            <a:ext cx="1781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21"/>
          <p:cNvSpPr txBox="1">
            <a:spLocks noChangeArrowheads="1"/>
          </p:cNvSpPr>
          <p:nvPr/>
        </p:nvSpPr>
        <p:spPr bwMode="auto">
          <a:xfrm>
            <a:off x="4953000" y="54102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l-GR" altLang="en-US"/>
          </a:p>
        </p:txBody>
      </p:sp>
      <p:sp>
        <p:nvSpPr>
          <p:cNvPr id="17416" name="Text Box 22"/>
          <p:cNvSpPr txBox="1">
            <a:spLocks noChangeArrowheads="1"/>
          </p:cNvSpPr>
          <p:nvPr/>
        </p:nvSpPr>
        <p:spPr bwMode="auto">
          <a:xfrm>
            <a:off x="4572000" y="5216525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100"/>
              <a:t>Tutorial at </a:t>
            </a:r>
            <a:r>
              <a:rPr lang="en-US" altLang="en-US" sz="2100" b="1"/>
              <a:t>European Wireless </a:t>
            </a:r>
            <a:r>
              <a:rPr lang="en-US" altLang="en-US" sz="2100"/>
              <a:t>2015 Budapest, 20-05-2015</a:t>
            </a:r>
            <a:endParaRPr lang="el-GR" altLang="en-US" sz="2100"/>
          </a:p>
        </p:txBody>
      </p:sp>
      <p:pic>
        <p:nvPicPr>
          <p:cNvPr id="17417" name="Picture 23" descr="new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" y="26988"/>
            <a:ext cx="16192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24"/>
          <p:cNvSpPr>
            <a:spLocks noChangeArrowheads="1"/>
          </p:cNvSpPr>
          <p:nvPr/>
        </p:nvSpPr>
        <p:spPr bwMode="auto">
          <a:xfrm>
            <a:off x="4572000" y="3048000"/>
            <a:ext cx="44704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ts val="6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Vaggelis G. Douros George C. Polyzos</a:t>
            </a:r>
          </a:p>
          <a:p>
            <a:pPr algn="ctr">
              <a:spcBef>
                <a:spcPts val="12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{douros,polyzos}@aueb.gr</a:t>
            </a:r>
          </a:p>
          <a:p>
            <a:pPr algn="ctr"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hlinkClick r:id="rId5"/>
              </a:rPr>
              <a:t>http://mm.aueb.gr/</a:t>
            </a:r>
            <a:endParaRPr lang="en-US" altLang="en-US" sz="200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240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5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5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l-GR" altLang="en-US" sz="500">
              <a:solidFill>
                <a:schemeClr val="tx2"/>
              </a:solidFill>
            </a:endParaRPr>
          </a:p>
        </p:txBody>
      </p:sp>
      <p:pic>
        <p:nvPicPr>
          <p:cNvPr id="17419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0"/>
            <a:ext cx="3606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059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POINT</a:t>
            </a:r>
            <a:r>
              <a:rPr lang="en-US" sz="3200" dirty="0"/>
              <a:t>: I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/>
              <a:t>ver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dirty="0"/>
              <a:t>C</a:t>
            </a:r>
            <a:r>
              <a:rPr lang="en-US" sz="3200" dirty="0">
                <a:solidFill>
                  <a:srgbClr val="FF0000"/>
                </a:solidFill>
              </a:rPr>
              <a:t>N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/>
              <a:t>he Better IP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2800" b="0" dirty="0" smtClean="0"/>
              <a:t>H2020 STREP 1/1/2015-31/12/2017</a:t>
            </a:r>
            <a:endParaRPr lang="en-US" sz="2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D706-F3BE-4EE6-B570-9878CD5912F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Slid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42" y="2333238"/>
            <a:ext cx="6045958" cy="45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827959"/>
            <a:ext cx="3219296" cy="5029200"/>
          </a:xfrm>
        </p:spPr>
        <p:txBody>
          <a:bodyPr anchor="b" anchorCtr="0"/>
          <a:lstStyle/>
          <a:p>
            <a:pPr lvl="0"/>
            <a:r>
              <a:rPr lang="en-US" sz="2000" dirty="0"/>
              <a:t>Concept</a:t>
            </a:r>
          </a:p>
          <a:p>
            <a:pPr lvl="1"/>
            <a:r>
              <a:rPr lang="en-GB" sz="1800" dirty="0"/>
              <a:t>Premise: IP apps can do better over ICN</a:t>
            </a:r>
          </a:p>
          <a:p>
            <a:pPr lvl="2"/>
            <a:r>
              <a:rPr lang="en-GB" sz="1600" dirty="0"/>
              <a:t>Need to define what “better” </a:t>
            </a:r>
            <a:r>
              <a:rPr lang="en-GB" sz="1600" dirty="0" smtClean="0"/>
              <a:t>means</a:t>
            </a:r>
          </a:p>
          <a:p>
            <a:r>
              <a:rPr lang="en-US" sz="2000" dirty="0"/>
              <a:t>Focus</a:t>
            </a:r>
          </a:p>
          <a:p>
            <a:pPr lvl="1"/>
            <a:r>
              <a:rPr lang="en-US" sz="1800" dirty="0" smtClean="0"/>
              <a:t>1 provider/ISP</a:t>
            </a:r>
          </a:p>
          <a:p>
            <a:pPr lvl="1"/>
            <a:r>
              <a:rPr lang="en-US" sz="1800" dirty="0" err="1" smtClean="0"/>
              <a:t>UE</a:t>
            </a:r>
            <a:r>
              <a:rPr lang="en-US" sz="1800" dirty="0" smtClean="0"/>
              <a:t>: no changes </a:t>
            </a:r>
            <a:r>
              <a:rPr lang="en-US" sz="1600" dirty="0" smtClean="0"/>
              <a:t>(required)</a:t>
            </a:r>
          </a:p>
          <a:p>
            <a:pPr lvl="1"/>
            <a:r>
              <a:rPr lang="en-US" sz="1800" b="1" dirty="0" smtClean="0"/>
              <a:t>ICN</a:t>
            </a:r>
            <a:r>
              <a:rPr lang="en-US" sz="1800" dirty="0" smtClean="0"/>
              <a:t> used internally in the network</a:t>
            </a:r>
          </a:p>
          <a:p>
            <a:pPr lvl="1"/>
            <a:r>
              <a:rPr lang="en-US" sz="1800" dirty="0" smtClean="0"/>
              <a:t>ICN could be exposed to </a:t>
            </a:r>
            <a:r>
              <a:rPr lang="en-US" sz="1800" dirty="0" err="1" smtClean="0"/>
              <a:t>UE</a:t>
            </a:r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4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Problem Statement </a:t>
            </a:r>
            <a:r>
              <a:rPr lang="en-US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Utility for communicating through the BS=</a:t>
            </a:r>
            <a:r>
              <a:rPr lang="en-US" i="1" dirty="0" smtClean="0"/>
              <a:t>Rate - Power Consumption - Cost of Bandwidth</a:t>
            </a:r>
          </a:p>
          <a:p>
            <a:r>
              <a:rPr lang="en-US" i="1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is the cost of unit power</a:t>
            </a:r>
            <a:endParaRPr lang="en-US" dirty="0" smtClean="0"/>
          </a:p>
          <a:p>
            <a:r>
              <a:rPr lang="en-US" i="1" dirty="0" smtClean="0"/>
              <a:t>λ</a:t>
            </a:r>
            <a:r>
              <a:rPr lang="en-US" dirty="0" smtClean="0"/>
              <a:t> </a:t>
            </a:r>
            <a:r>
              <a:rPr lang="en-US" dirty="0"/>
              <a:t>is the value of unit data</a:t>
            </a:r>
          </a:p>
          <a:p>
            <a:r>
              <a:rPr lang="en-US" i="1" dirty="0" smtClean="0"/>
              <a:t>p</a:t>
            </a:r>
            <a:r>
              <a:rPr lang="en-US" sz="1800" i="1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price for using the bandwidth </a:t>
            </a:r>
            <a:r>
              <a:rPr lang="en-US" i="1" dirty="0" err="1" smtClean="0"/>
              <a:t>B</a:t>
            </a:r>
            <a:r>
              <a:rPr lang="en-US" sz="2000" i="1" dirty="0" err="1" smtClean="0"/>
              <a:t>j</a:t>
            </a:r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78241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100</a:t>
            </a:fld>
            <a:endParaRPr lang="el-G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79" y="2321022"/>
            <a:ext cx="6054090" cy="109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6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Problem Statement </a:t>
            </a:r>
            <a:r>
              <a:rPr lang="en-US" sz="3200" dirty="0" smtClean="0"/>
              <a:t>(3)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539" y="2460674"/>
            <a:ext cx="7693025" cy="37242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Utility for D2D communication</a:t>
            </a:r>
          </a:p>
          <a:p>
            <a:r>
              <a:rPr lang="en-US" i="1" dirty="0"/>
              <a:t>p</a:t>
            </a:r>
            <a:r>
              <a:rPr lang="en-US" sz="1800" i="1" dirty="0"/>
              <a:t>2</a:t>
            </a:r>
            <a:r>
              <a:rPr lang="en-US" dirty="0"/>
              <a:t> is the cost of interference caused by D2D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Subscript </a:t>
            </a:r>
            <a:r>
              <a:rPr lang="en-US" i="1" dirty="0" smtClean="0"/>
              <a:t>i</a:t>
            </a:r>
            <a:r>
              <a:rPr lang="en-US" dirty="0" smtClean="0"/>
              <a:t> corresponds to the cellular user that uses this channel as well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Which mode and which power to choose? 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866" y="6242050"/>
            <a:ext cx="759924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101</a:t>
            </a:fld>
            <a:endParaRPr lang="el-G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9" y="2329889"/>
            <a:ext cx="6574155" cy="118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3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Power Control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power strategy for using </a:t>
            </a:r>
            <a:r>
              <a:rPr lang="en-US" dirty="0" smtClean="0">
                <a:solidFill>
                  <a:srgbClr val="FF0000"/>
                </a:solidFill>
              </a:rPr>
              <a:t>BS</a:t>
            </a:r>
            <a:r>
              <a:rPr lang="en-US" dirty="0" smtClean="0"/>
              <a:t> mode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Optimal strategy for using </a:t>
            </a:r>
            <a:r>
              <a:rPr lang="en-US" dirty="0" smtClean="0">
                <a:solidFill>
                  <a:srgbClr val="FF0000"/>
                </a:solidFill>
              </a:rPr>
              <a:t>D2D</a:t>
            </a:r>
            <a:r>
              <a:rPr lang="en-US" dirty="0" smtClean="0"/>
              <a:t> mode</a:t>
            </a:r>
          </a:p>
          <a:p>
            <a:pPr lvl="1"/>
            <a:r>
              <a:rPr lang="en-US" dirty="0" smtClean="0"/>
              <a:t>More complex analysis</a:t>
            </a:r>
          </a:p>
          <a:p>
            <a:pPr lvl="1"/>
            <a:r>
              <a:rPr lang="en-US" dirty="0" smtClean="0"/>
              <a:t>Boundary points/graphical solution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12810" y="6242050"/>
            <a:ext cx="830262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102</a:t>
            </a:fld>
            <a:endParaRPr lang="el-G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81" y="2863362"/>
            <a:ext cx="4400550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1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Mode Selection (1)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62200"/>
            <a:ext cx="8179191" cy="3724275"/>
          </a:xfrm>
        </p:spPr>
        <p:txBody>
          <a:bodyPr/>
          <a:lstStyle/>
          <a:p>
            <a:r>
              <a:rPr lang="en-US" dirty="0" smtClean="0"/>
              <a:t>Use of evolutionary game theory/</a:t>
            </a:r>
            <a:r>
              <a:rPr lang="en-US" dirty="0"/>
              <a:t>E</a:t>
            </a:r>
            <a:r>
              <a:rPr lang="en-US" dirty="0" smtClean="0"/>
              <a:t>volutionary </a:t>
            </a:r>
            <a:r>
              <a:rPr lang="en-US" dirty="0"/>
              <a:t>S</a:t>
            </a:r>
            <a:r>
              <a:rPr lang="en-US" dirty="0" smtClean="0"/>
              <a:t>table Strategy (ESS)</a:t>
            </a:r>
          </a:p>
          <a:p>
            <a:r>
              <a:rPr lang="en-US" dirty="0"/>
              <a:t>Consider a large population all of whom are playing </a:t>
            </a:r>
            <a:r>
              <a:rPr lang="en-US" dirty="0" smtClean="0"/>
              <a:t>the same </a:t>
            </a:r>
            <a:r>
              <a:rPr lang="en-US" dirty="0"/>
              <a:t>strategy. The strategy is called </a:t>
            </a:r>
            <a:r>
              <a:rPr lang="en-US" dirty="0">
                <a:solidFill>
                  <a:srgbClr val="FF0000"/>
                </a:solidFill>
              </a:rPr>
              <a:t>evolutionarily stable </a:t>
            </a:r>
            <a:r>
              <a:rPr lang="en-US" dirty="0"/>
              <a:t>if any small mutation playing </a:t>
            </a:r>
            <a:r>
              <a:rPr lang="en-US" dirty="0" smtClean="0"/>
              <a:t>a different</a:t>
            </a:r>
            <a:r>
              <a:rPr lang="en-US" dirty="0"/>
              <a:t> </a:t>
            </a:r>
            <a:r>
              <a:rPr lang="en-US" dirty="0" smtClean="0"/>
              <a:t>strategy </a:t>
            </a:r>
            <a:r>
              <a:rPr lang="en-US" dirty="0"/>
              <a:t>would die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2050"/>
            <a:ext cx="872465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103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2609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Mode Selection </a:t>
            </a:r>
            <a:r>
              <a:rPr lang="en-US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via </a:t>
            </a:r>
            <a:r>
              <a:rPr lang="en-US" dirty="0" smtClean="0"/>
              <a:t>Ben </a:t>
            </a:r>
            <a:r>
              <a:rPr lang="en-US" dirty="0" err="1" smtClean="0"/>
              <a:t>Polak</a:t>
            </a:r>
            <a:r>
              <a:rPr lang="en-US" dirty="0" smtClean="0"/>
              <a:t>, Yale’s Open Courses</a:t>
            </a:r>
          </a:p>
          <a:p>
            <a:r>
              <a:rPr lang="en-US" i="1" dirty="0" smtClean="0"/>
              <a:t>(</a:t>
            </a:r>
            <a:r>
              <a:rPr lang="en-US" i="1" dirty="0" err="1" smtClean="0"/>
              <a:t>a,a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n-US" i="1" dirty="0" smtClean="0"/>
              <a:t>(</a:t>
            </a:r>
            <a:r>
              <a:rPr lang="en-US" i="1" dirty="0" err="1" smtClean="0"/>
              <a:t>b,b</a:t>
            </a:r>
            <a:r>
              <a:rPr lang="en-US" i="1" dirty="0" smtClean="0"/>
              <a:t>)</a:t>
            </a:r>
            <a:r>
              <a:rPr lang="en-US" dirty="0" smtClean="0"/>
              <a:t> are Nash </a:t>
            </a:r>
            <a:r>
              <a:rPr lang="en-US" dirty="0" err="1" smtClean="0"/>
              <a:t>Equilibria</a:t>
            </a:r>
            <a:endParaRPr lang="en-US" dirty="0" smtClean="0"/>
          </a:p>
          <a:p>
            <a:r>
              <a:rPr lang="en-US" dirty="0"/>
              <a:t>Consider a population </a:t>
            </a:r>
            <a:r>
              <a:rPr lang="en-US" dirty="0" smtClean="0"/>
              <a:t>in which </a:t>
            </a:r>
            <a:r>
              <a:rPr lang="en-US" dirty="0"/>
              <a:t>everyone was hard-wired to play </a:t>
            </a:r>
            <a:r>
              <a:rPr lang="en-US" i="1" dirty="0"/>
              <a:t>b</a:t>
            </a:r>
            <a:r>
              <a:rPr lang="en-US" dirty="0"/>
              <a:t> and consider a small </a:t>
            </a:r>
            <a:r>
              <a:rPr lang="en-US" dirty="0" smtClean="0"/>
              <a:t>   </a:t>
            </a:r>
            <a:r>
              <a:rPr lang="en-US" i="1" dirty="0" smtClean="0"/>
              <a:t>e</a:t>
            </a:r>
            <a:r>
              <a:rPr lang="en-US" dirty="0" smtClean="0"/>
              <a:t>-mutation </a:t>
            </a:r>
            <a:r>
              <a:rPr lang="en-US" dirty="0"/>
              <a:t>hard-wired to play </a:t>
            </a:r>
            <a:r>
              <a:rPr lang="en-US" i="1" dirty="0" smtClean="0"/>
              <a:t>a</a:t>
            </a:r>
          </a:p>
          <a:p>
            <a:r>
              <a:rPr lang="en-US" dirty="0" smtClean="0"/>
              <a:t>Average payoff of </a:t>
            </a:r>
            <a:r>
              <a:rPr lang="en-US" i="1" dirty="0" smtClean="0"/>
              <a:t>b</a:t>
            </a:r>
            <a:r>
              <a:rPr lang="en-US" dirty="0" smtClean="0"/>
              <a:t>’s</a:t>
            </a:r>
          </a:p>
          <a:p>
            <a:r>
              <a:rPr lang="en-US" dirty="0"/>
              <a:t>Average payoff of </a:t>
            </a:r>
            <a:r>
              <a:rPr lang="en-US" i="1" dirty="0" smtClean="0"/>
              <a:t>a</a:t>
            </a:r>
            <a:r>
              <a:rPr lang="en-US" dirty="0" smtClean="0"/>
              <a:t>’s </a:t>
            </a:r>
            <a:endParaRPr lang="el-GR" dirty="0"/>
          </a:p>
          <a:p>
            <a:r>
              <a:rPr lang="en-US" dirty="0" smtClean="0"/>
              <a:t>A </a:t>
            </a:r>
            <a:r>
              <a:rPr lang="en-US" dirty="0"/>
              <a:t>population </a:t>
            </a:r>
            <a:r>
              <a:rPr lang="en-US" dirty="0" smtClean="0"/>
              <a:t>that consists </a:t>
            </a:r>
            <a:r>
              <a:rPr lang="en-US" dirty="0"/>
              <a:t>100% of b's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evolutionarily stable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45856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104</a:t>
            </a:fld>
            <a:endParaRPr lang="el-GR" alt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59" y="2301300"/>
            <a:ext cx="2265998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11" y="4817893"/>
            <a:ext cx="1931670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88" y="5314805"/>
            <a:ext cx="189738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6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Mode Selection </a:t>
            </a:r>
            <a:r>
              <a:rPr lang="en-US" sz="3200" dirty="0" smtClean="0"/>
              <a:t>(3)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798" y="6242050"/>
            <a:ext cx="877448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105</a:t>
            </a:fld>
            <a:endParaRPr lang="el-G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6" y="3051222"/>
            <a:ext cx="762762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The Population Share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59" y="2362200"/>
            <a:ext cx="2988212" cy="4319954"/>
          </a:xfrm>
        </p:spPr>
        <p:txBody>
          <a:bodyPr/>
          <a:lstStyle/>
          <a:p>
            <a:r>
              <a:rPr lang="en-US" sz="2400" dirty="0" smtClean="0"/>
              <a:t>50 D2Ds</a:t>
            </a:r>
          </a:p>
          <a:p>
            <a:r>
              <a:rPr lang="en-US" sz="2400" dirty="0" smtClean="0"/>
              <a:t>Initially, each node picks a mode with 0.5 probability</a:t>
            </a:r>
          </a:p>
          <a:p>
            <a:r>
              <a:rPr lang="en-US" sz="2400" dirty="0" smtClean="0"/>
              <a:t>ESS corresponds to the point (0.73,0.27)</a:t>
            </a:r>
          </a:p>
          <a:p>
            <a:r>
              <a:rPr lang="en-US" dirty="0" smtClean="0"/>
              <a:t>Convergence after ~100 slots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34" y="6242050"/>
            <a:ext cx="816194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106</a:t>
            </a:fld>
            <a:endParaRPr lang="el-G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35" y="2166205"/>
            <a:ext cx="5584508" cy="419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8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The Average Utilities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2791265" cy="3724275"/>
          </a:xfrm>
        </p:spPr>
        <p:txBody>
          <a:bodyPr/>
          <a:lstStyle/>
          <a:p>
            <a:r>
              <a:rPr lang="en-US" sz="2400" dirty="0"/>
              <a:t>ESS </a:t>
            </a:r>
            <a:r>
              <a:rPr lang="en-US" sz="2400" dirty="0" smtClean="0"/>
              <a:t>is achieved according to the theorem</a:t>
            </a:r>
          </a:p>
          <a:p>
            <a:r>
              <a:rPr lang="en-US" sz="2400" dirty="0"/>
              <a:t>higher overall utility than pure </a:t>
            </a:r>
            <a:r>
              <a:rPr lang="en-US" sz="2400" dirty="0" smtClean="0"/>
              <a:t>BS/D2D mode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798" y="6242050"/>
            <a:ext cx="886533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107</a:t>
            </a:fld>
            <a:endParaRPr lang="el-G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44" y="2183496"/>
            <a:ext cx="5076825" cy="444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6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Energy-Efficient Resource Allocation </a:t>
            </a:r>
            <a:r>
              <a:rPr lang="en-US" dirty="0" smtClean="0"/>
              <a:t>for Device-to-Device </a:t>
            </a:r>
            <a:r>
              <a:rPr lang="en-US" dirty="0"/>
              <a:t>Underlay Communication</a:t>
            </a:r>
            <a:endParaRPr lang="en-US" dirty="0" smtClean="0"/>
          </a:p>
          <a:p>
            <a:pPr lvl="1"/>
            <a:r>
              <a:rPr lang="en-US" dirty="0" err="1" smtClean="0"/>
              <a:t>Feiran</a:t>
            </a:r>
            <a:r>
              <a:rPr lang="en-US" dirty="0" smtClean="0"/>
              <a:t> </a:t>
            </a:r>
            <a:r>
              <a:rPr lang="en-US" dirty="0"/>
              <a:t>Wang, Chen </a:t>
            </a:r>
            <a:r>
              <a:rPr lang="en-US" dirty="0" err="1"/>
              <a:t>Xu</a:t>
            </a:r>
            <a:r>
              <a:rPr lang="en-US" dirty="0"/>
              <a:t>, </a:t>
            </a:r>
            <a:r>
              <a:rPr lang="en-US" dirty="0" err="1" smtClean="0"/>
              <a:t>Lingyang</a:t>
            </a:r>
            <a:r>
              <a:rPr lang="en-US" dirty="0" smtClean="0"/>
              <a:t> Song,</a:t>
            </a:r>
            <a:r>
              <a:rPr lang="en-US" i="1" dirty="0"/>
              <a:t> </a:t>
            </a:r>
            <a:r>
              <a:rPr lang="en-US" dirty="0" smtClean="0"/>
              <a:t>Zhu </a:t>
            </a:r>
            <a:r>
              <a:rPr lang="en-US" dirty="0"/>
              <a:t>Han, </a:t>
            </a:r>
            <a:r>
              <a:rPr lang="en-US" i="1" dirty="0" smtClean="0"/>
              <a:t>IEEE Transactions on Wireless Communications, </a:t>
            </a:r>
            <a:r>
              <a:rPr lang="en-US" dirty="0" smtClean="0"/>
              <a:t>2015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82965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108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4034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System Setup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664" y="2277793"/>
            <a:ext cx="7693025" cy="372427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</a:t>
            </a:r>
            <a:r>
              <a:rPr lang="en-US" dirty="0"/>
              <a:t>lines indicate interference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35669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109</a:t>
            </a:fld>
            <a:endParaRPr lang="el-G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52" y="2858929"/>
            <a:ext cx="5657850" cy="399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3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F1FCC-7730-43A7-B478-9593A2A2A31F}" type="slidenum">
              <a:rPr lang="el-GR" altLang="en-US"/>
              <a:pPr>
                <a:defRPr/>
              </a:pPr>
              <a:t>11</a:t>
            </a:fld>
            <a:endParaRPr lang="el-GR" altLang="en-US"/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Tutorial Objectives (1)</a:t>
            </a:r>
            <a:endParaRPr lang="el-G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To present the latest research and industrial activities in 5G networks</a:t>
            </a:r>
          </a:p>
          <a:p>
            <a:r>
              <a:rPr lang="el-GR" smtClean="0"/>
              <a:t>To present an overview of the current status in small cells and device-to-device (D2D) networks</a:t>
            </a:r>
          </a:p>
          <a:p>
            <a:pPr lvl="1"/>
            <a:r>
              <a:rPr lang="el-GR" smtClean="0"/>
              <a:t>with emphasis on their real world applications</a:t>
            </a:r>
          </a:p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57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Problem Statement (1)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ingle cell, one </a:t>
            </a:r>
            <a:r>
              <a:rPr lang="en-US" dirty="0" err="1" smtClean="0"/>
              <a:t>eNB</a:t>
            </a:r>
            <a:r>
              <a:rPr lang="en-US" dirty="0" smtClean="0"/>
              <a:t>, uplink  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cellular </a:t>
            </a:r>
            <a:r>
              <a:rPr lang="en-US" dirty="0"/>
              <a:t>UEs </a:t>
            </a:r>
            <a:r>
              <a:rPr lang="en-US" dirty="0" smtClean="0"/>
              <a:t>and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D2D pairs </a:t>
            </a:r>
            <a:r>
              <a:rPr lang="en-US" dirty="0" smtClean="0"/>
              <a:t>(</a:t>
            </a:r>
            <a:r>
              <a:rPr lang="en-US" i="1" dirty="0" smtClean="0"/>
              <a:t>D </a:t>
            </a:r>
            <a:r>
              <a:rPr lang="en-US" i="1" dirty="0"/>
              <a:t>&lt;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orthogonal </a:t>
            </a:r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cellular UE occupies an orthogonal </a:t>
            </a:r>
            <a:r>
              <a:rPr lang="en-US" dirty="0" smtClean="0"/>
              <a:t>channel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D2D pairs can share the </a:t>
            </a:r>
            <a:r>
              <a:rPr lang="en-US" dirty="0" smtClean="0"/>
              <a:t>same channel </a:t>
            </a:r>
            <a:r>
              <a:rPr lang="en-US" dirty="0" smtClean="0">
                <a:solidFill>
                  <a:srgbClr val="FF0000"/>
                </a:solidFill>
              </a:rPr>
              <a:t>simultaneously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798" y="6242050"/>
            <a:ext cx="816194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110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8434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Problem Statement </a:t>
            </a:r>
            <a:r>
              <a:rPr lang="en-US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93345"/>
          </a:xfrm>
        </p:spPr>
        <p:txBody>
          <a:bodyPr/>
          <a:lstStyle/>
          <a:p>
            <a:r>
              <a:rPr lang="en-US" dirty="0"/>
              <a:t>The channel rate </a:t>
            </a:r>
            <a:r>
              <a:rPr lang="en-US" dirty="0" smtClean="0"/>
              <a:t>of </a:t>
            </a:r>
            <a:r>
              <a:rPr lang="en-US" i="1" dirty="0" smtClean="0"/>
              <a:t>k-</a:t>
            </a:r>
            <a:r>
              <a:rPr lang="en-US" i="1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cellular UE is calculated </a:t>
            </a:r>
            <a:r>
              <a:rPr lang="en-US" dirty="0" smtClean="0"/>
              <a:t>as</a:t>
            </a:r>
          </a:p>
          <a:p>
            <a:endParaRPr lang="en-US" dirty="0"/>
          </a:p>
          <a:p>
            <a:r>
              <a:rPr lang="en-US" dirty="0"/>
              <a:t>The channel rate of D2D pair </a:t>
            </a:r>
            <a:r>
              <a:rPr lang="en-US" i="1" dirty="0" smtClean="0"/>
              <a:t>d</a:t>
            </a:r>
            <a:r>
              <a:rPr lang="en-US" dirty="0" smtClean="0"/>
              <a:t> 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system sum rate during the uplink period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866" y="6242050"/>
            <a:ext cx="802127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111</a:t>
            </a:fld>
            <a:endParaRPr lang="el-G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58" y="2846290"/>
            <a:ext cx="3640455" cy="100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8" y="4303464"/>
            <a:ext cx="4853940" cy="12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86" y="5791420"/>
            <a:ext cx="2129790" cy="9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3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Problem Statement </a:t>
            </a:r>
            <a:r>
              <a:rPr lang="en-US" sz="3200" dirty="0" smtClean="0"/>
              <a:t>(3)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62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utility function for each </a:t>
            </a:r>
            <a:r>
              <a:rPr lang="en-US" dirty="0" err="1" smtClean="0"/>
              <a:t>UE</a:t>
            </a:r>
            <a:r>
              <a:rPr lang="en-US" sz="2000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the expected quantity of data transmission </a:t>
            </a:r>
            <a:r>
              <a:rPr lang="en-US" i="1" dirty="0" err="1" smtClean="0"/>
              <a:t>r</a:t>
            </a:r>
            <a:r>
              <a:rPr lang="en-US" sz="1800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during the battery lifetime </a:t>
            </a:r>
            <a:r>
              <a:rPr lang="en-US" i="1" dirty="0" smtClean="0"/>
              <a:t>l</a:t>
            </a:r>
            <a:r>
              <a:rPr lang="en-US" sz="1800" i="1" dirty="0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metric for energy efficiency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71" y="6242050"/>
            <a:ext cx="872465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112</a:t>
            </a:fld>
            <a:endParaRPr lang="el-GR" alt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02" y="3367380"/>
            <a:ext cx="123444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Combinatorial Resource Auction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two-level </a:t>
            </a:r>
            <a:r>
              <a:rPr lang="en-US" dirty="0">
                <a:solidFill>
                  <a:srgbClr val="FF0000"/>
                </a:solidFill>
              </a:rPr>
              <a:t>combinatorial auction </a:t>
            </a:r>
            <a:r>
              <a:rPr lang="en-US" dirty="0"/>
              <a:t>game, corresponding to </a:t>
            </a:r>
            <a:r>
              <a:rPr lang="en-US" dirty="0" smtClean="0"/>
              <a:t>joint channel allocation </a:t>
            </a:r>
            <a:r>
              <a:rPr lang="en-US" dirty="0"/>
              <a:t>and power control</a:t>
            </a:r>
            <a:endParaRPr lang="en-US" dirty="0" smtClean="0"/>
          </a:p>
          <a:p>
            <a:r>
              <a:rPr lang="en-US" dirty="0" smtClean="0"/>
              <a:t>Channel allocation of </a:t>
            </a:r>
            <a:r>
              <a:rPr lang="en-US" dirty="0"/>
              <a:t>the </a:t>
            </a:r>
            <a:r>
              <a:rPr lang="en-US" dirty="0" smtClean="0"/>
              <a:t>D2D UEs </a:t>
            </a:r>
          </a:p>
          <a:p>
            <a:pPr lvl="1"/>
            <a:r>
              <a:rPr lang="en-US" dirty="0" smtClean="0"/>
              <a:t>Prior allocation for cellular UEs is assumed </a:t>
            </a:r>
          </a:p>
          <a:p>
            <a:r>
              <a:rPr lang="en-US" dirty="0" smtClean="0"/>
              <a:t>Then, powers of </a:t>
            </a:r>
            <a:r>
              <a:rPr lang="en-US" dirty="0"/>
              <a:t>the cellular and the D2D UEs are jointly adjusted </a:t>
            </a:r>
            <a:r>
              <a:rPr lang="en-US" dirty="0" smtClean="0"/>
              <a:t>to mitigate </a:t>
            </a:r>
            <a:r>
              <a:rPr lang="en-US" dirty="0"/>
              <a:t>the interference in the </a:t>
            </a:r>
            <a:r>
              <a:rPr lang="en-US" dirty="0" smtClean="0"/>
              <a:t>network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866" y="6242050"/>
            <a:ext cx="745856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113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7202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156" y="631251"/>
            <a:ext cx="77724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Combinatorial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Auctions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7155" name="Picture 3" descr="SmithW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12868"/>
            <a:ext cx="992187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SilverstoneAli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613068"/>
            <a:ext cx="97313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7" name="AutoShape 5"/>
          <p:cNvSpPr>
            <a:spLocks noChangeArrowheads="1"/>
          </p:cNvSpPr>
          <p:nvPr/>
        </p:nvSpPr>
        <p:spPr bwMode="auto">
          <a:xfrm>
            <a:off x="2203450" y="2017631"/>
            <a:ext cx="3773488" cy="1617662"/>
          </a:xfrm>
          <a:prstGeom prst="wedgeEllipseCallout">
            <a:avLst>
              <a:gd name="adj1" fmla="val -70782"/>
              <a:gd name="adj2" fmla="val -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2357438" y="2501818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v(</a:t>
            </a:r>
          </a:p>
        </p:txBody>
      </p:sp>
      <p:pic>
        <p:nvPicPr>
          <p:cNvPr id="177159" name="Picture 7" descr="ReevesKea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216443"/>
            <a:ext cx="97472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0" name="monitor"/>
          <p:cNvSpPr>
            <a:spLocks noEditPoints="1" noChangeArrowheads="1"/>
          </p:cNvSpPr>
          <p:nvPr/>
        </p:nvSpPr>
        <p:spPr bwMode="auto">
          <a:xfrm>
            <a:off x="3462338" y="2611356"/>
            <a:ext cx="708025" cy="579437"/>
          </a:xfrm>
          <a:custGeom>
            <a:avLst/>
            <a:gdLst>
              <a:gd name="T0" fmla="*/ 6837 w 21600"/>
              <a:gd name="T1" fmla="*/ 21600 h 21600"/>
              <a:gd name="T2" fmla="*/ 3108 w 21600"/>
              <a:gd name="T3" fmla="*/ 19849 h 21600"/>
              <a:gd name="T4" fmla="*/ 0 w 21600"/>
              <a:gd name="T5" fmla="*/ 15178 h 21600"/>
              <a:gd name="T6" fmla="*/ 0 w 21600"/>
              <a:gd name="T7" fmla="*/ 10508 h 21600"/>
              <a:gd name="T8" fmla="*/ 0 w 21600"/>
              <a:gd name="T9" fmla="*/ 3941 h 21600"/>
              <a:gd name="T10" fmla="*/ 8081 w 21600"/>
              <a:gd name="T11" fmla="*/ 1168 h 21600"/>
              <a:gd name="T12" fmla="*/ 17871 w 21600"/>
              <a:gd name="T13" fmla="*/ 0 h 21600"/>
              <a:gd name="T14" fmla="*/ 21600 w 21600"/>
              <a:gd name="T15" fmla="*/ 1751 h 21600"/>
              <a:gd name="T16" fmla="*/ 21600 w 21600"/>
              <a:gd name="T17" fmla="*/ 10508 h 21600"/>
              <a:gd name="T18" fmla="*/ 21600 w 21600"/>
              <a:gd name="T19" fmla="*/ 16346 h 21600"/>
              <a:gd name="T20" fmla="*/ 10722 w 21600"/>
              <a:gd name="T21" fmla="*/ 20286 h 21600"/>
              <a:gd name="T22" fmla="*/ 1204 w 21600"/>
              <a:gd name="T23" fmla="*/ 22548 h 21600"/>
              <a:gd name="T24" fmla="*/ 20706 w 21600"/>
              <a:gd name="T25" fmla="*/ 283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1" name="tower"/>
          <p:cNvSpPr>
            <a:spLocks noEditPoints="1" noChangeArrowheads="1"/>
          </p:cNvSpPr>
          <p:nvPr/>
        </p:nvSpPr>
        <p:spPr bwMode="auto">
          <a:xfrm>
            <a:off x="2916238" y="2535156"/>
            <a:ext cx="411162" cy="674687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4114800" y="2511343"/>
            <a:ext cx="1736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) = $500</a:t>
            </a:r>
          </a:p>
        </p:txBody>
      </p:sp>
      <p:sp>
        <p:nvSpPr>
          <p:cNvPr id="177163" name="AutoShape 11"/>
          <p:cNvSpPr>
            <a:spLocks noChangeArrowheads="1"/>
          </p:cNvSpPr>
          <p:nvPr/>
        </p:nvSpPr>
        <p:spPr bwMode="auto">
          <a:xfrm>
            <a:off x="2184400" y="3635293"/>
            <a:ext cx="3773488" cy="1617663"/>
          </a:xfrm>
          <a:prstGeom prst="wedgeEllipseCallout">
            <a:avLst>
              <a:gd name="adj1" fmla="val -70782"/>
              <a:gd name="adj2" fmla="val -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2209800" y="4119481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v(</a:t>
            </a:r>
          </a:p>
        </p:txBody>
      </p:sp>
      <p:sp>
        <p:nvSpPr>
          <p:cNvPr id="177165" name="monitor"/>
          <p:cNvSpPr>
            <a:spLocks noEditPoints="1" noChangeArrowheads="1"/>
          </p:cNvSpPr>
          <p:nvPr/>
        </p:nvSpPr>
        <p:spPr bwMode="auto">
          <a:xfrm>
            <a:off x="3571875" y="4229018"/>
            <a:ext cx="708025" cy="579438"/>
          </a:xfrm>
          <a:custGeom>
            <a:avLst/>
            <a:gdLst>
              <a:gd name="T0" fmla="*/ 6837 w 21600"/>
              <a:gd name="T1" fmla="*/ 21600 h 21600"/>
              <a:gd name="T2" fmla="*/ 3108 w 21600"/>
              <a:gd name="T3" fmla="*/ 19849 h 21600"/>
              <a:gd name="T4" fmla="*/ 0 w 21600"/>
              <a:gd name="T5" fmla="*/ 15178 h 21600"/>
              <a:gd name="T6" fmla="*/ 0 w 21600"/>
              <a:gd name="T7" fmla="*/ 10508 h 21600"/>
              <a:gd name="T8" fmla="*/ 0 w 21600"/>
              <a:gd name="T9" fmla="*/ 3941 h 21600"/>
              <a:gd name="T10" fmla="*/ 8081 w 21600"/>
              <a:gd name="T11" fmla="*/ 1168 h 21600"/>
              <a:gd name="T12" fmla="*/ 17871 w 21600"/>
              <a:gd name="T13" fmla="*/ 0 h 21600"/>
              <a:gd name="T14" fmla="*/ 21600 w 21600"/>
              <a:gd name="T15" fmla="*/ 1751 h 21600"/>
              <a:gd name="T16" fmla="*/ 21600 w 21600"/>
              <a:gd name="T17" fmla="*/ 10508 h 21600"/>
              <a:gd name="T18" fmla="*/ 21600 w 21600"/>
              <a:gd name="T19" fmla="*/ 16346 h 21600"/>
              <a:gd name="T20" fmla="*/ 10722 w 21600"/>
              <a:gd name="T21" fmla="*/ 20286 h 21600"/>
              <a:gd name="T22" fmla="*/ 1204 w 21600"/>
              <a:gd name="T23" fmla="*/ 22548 h 21600"/>
              <a:gd name="T24" fmla="*/ 20706 w 21600"/>
              <a:gd name="T25" fmla="*/ 283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4224338" y="4129006"/>
            <a:ext cx="1736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) = $700</a:t>
            </a:r>
          </a:p>
        </p:txBody>
      </p:sp>
      <p:sp>
        <p:nvSpPr>
          <p:cNvPr id="177167" name="laptop"/>
          <p:cNvSpPr>
            <a:spLocks noEditPoints="1" noChangeArrowheads="1"/>
          </p:cNvSpPr>
          <p:nvPr/>
        </p:nvSpPr>
        <p:spPr bwMode="auto">
          <a:xfrm>
            <a:off x="2738438" y="4267118"/>
            <a:ext cx="811212" cy="46355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8" name="AutoShape 16"/>
          <p:cNvSpPr>
            <a:spLocks noChangeArrowheads="1"/>
          </p:cNvSpPr>
          <p:nvPr/>
        </p:nvSpPr>
        <p:spPr bwMode="auto">
          <a:xfrm>
            <a:off x="2193925" y="5289468"/>
            <a:ext cx="3773488" cy="1617663"/>
          </a:xfrm>
          <a:prstGeom prst="wedgeEllipseCallout">
            <a:avLst>
              <a:gd name="adj1" fmla="val -70782"/>
              <a:gd name="adj2" fmla="val -49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2547938" y="5751431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v(</a:t>
            </a: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3919538" y="5760956"/>
            <a:ext cx="1736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) = $300</a:t>
            </a:r>
          </a:p>
        </p:txBody>
      </p:sp>
      <p:sp>
        <p:nvSpPr>
          <p:cNvPr id="177171" name="laptop"/>
          <p:cNvSpPr>
            <a:spLocks noEditPoints="1" noChangeArrowheads="1"/>
          </p:cNvSpPr>
          <p:nvPr/>
        </p:nvSpPr>
        <p:spPr bwMode="auto">
          <a:xfrm>
            <a:off x="3076575" y="5899068"/>
            <a:ext cx="811213" cy="46355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2" name="Line 20"/>
          <p:cNvSpPr>
            <a:spLocks noChangeShapeType="1"/>
          </p:cNvSpPr>
          <p:nvPr/>
        </p:nvSpPr>
        <p:spPr bwMode="auto">
          <a:xfrm>
            <a:off x="5775325" y="3100306"/>
            <a:ext cx="915988" cy="754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3" name="Line 21"/>
          <p:cNvSpPr>
            <a:spLocks noChangeShapeType="1"/>
          </p:cNvSpPr>
          <p:nvPr/>
        </p:nvSpPr>
        <p:spPr bwMode="auto">
          <a:xfrm>
            <a:off x="6056313" y="4556043"/>
            <a:ext cx="6667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174" name="Picture 22" descr="SmithW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2774868"/>
            <a:ext cx="93186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75" name="monitor"/>
          <p:cNvSpPr>
            <a:spLocks noEditPoints="1" noChangeArrowheads="1"/>
          </p:cNvSpPr>
          <p:nvPr/>
        </p:nvSpPr>
        <p:spPr bwMode="auto">
          <a:xfrm>
            <a:off x="8027988" y="3795631"/>
            <a:ext cx="958850" cy="715962"/>
          </a:xfrm>
          <a:custGeom>
            <a:avLst/>
            <a:gdLst>
              <a:gd name="T0" fmla="*/ 6837 w 21600"/>
              <a:gd name="T1" fmla="*/ 21600 h 21600"/>
              <a:gd name="T2" fmla="*/ 3108 w 21600"/>
              <a:gd name="T3" fmla="*/ 19849 h 21600"/>
              <a:gd name="T4" fmla="*/ 0 w 21600"/>
              <a:gd name="T5" fmla="*/ 15178 h 21600"/>
              <a:gd name="T6" fmla="*/ 0 w 21600"/>
              <a:gd name="T7" fmla="*/ 10508 h 21600"/>
              <a:gd name="T8" fmla="*/ 0 w 21600"/>
              <a:gd name="T9" fmla="*/ 3941 h 21600"/>
              <a:gd name="T10" fmla="*/ 8081 w 21600"/>
              <a:gd name="T11" fmla="*/ 1168 h 21600"/>
              <a:gd name="T12" fmla="*/ 17871 w 21600"/>
              <a:gd name="T13" fmla="*/ 0 h 21600"/>
              <a:gd name="T14" fmla="*/ 21600 w 21600"/>
              <a:gd name="T15" fmla="*/ 1751 h 21600"/>
              <a:gd name="T16" fmla="*/ 21600 w 21600"/>
              <a:gd name="T17" fmla="*/ 10508 h 21600"/>
              <a:gd name="T18" fmla="*/ 21600 w 21600"/>
              <a:gd name="T19" fmla="*/ 16346 h 21600"/>
              <a:gd name="T20" fmla="*/ 10722 w 21600"/>
              <a:gd name="T21" fmla="*/ 20286 h 21600"/>
              <a:gd name="T22" fmla="*/ 1204 w 21600"/>
              <a:gd name="T23" fmla="*/ 22548 h 21600"/>
              <a:gd name="T24" fmla="*/ 20706 w 21600"/>
              <a:gd name="T25" fmla="*/ 283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6" name="tower"/>
          <p:cNvSpPr>
            <a:spLocks noEditPoints="1" noChangeArrowheads="1"/>
          </p:cNvSpPr>
          <p:nvPr/>
        </p:nvSpPr>
        <p:spPr bwMode="auto">
          <a:xfrm>
            <a:off x="8212138" y="2841543"/>
            <a:ext cx="557212" cy="83343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7177" name="Picture 25" descr="ReevesKea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891006"/>
            <a:ext cx="974725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78" name="laptop"/>
          <p:cNvSpPr>
            <a:spLocks noEditPoints="1" noChangeArrowheads="1"/>
          </p:cNvSpPr>
          <p:nvPr/>
        </p:nvSpPr>
        <p:spPr bwMode="auto">
          <a:xfrm>
            <a:off x="7886700" y="5591093"/>
            <a:ext cx="1100138" cy="573088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9" name="Line 27"/>
          <p:cNvSpPr>
            <a:spLocks noChangeShapeType="1"/>
          </p:cNvSpPr>
          <p:nvPr/>
        </p:nvSpPr>
        <p:spPr bwMode="auto">
          <a:xfrm flipV="1">
            <a:off x="5702300" y="5145006"/>
            <a:ext cx="900113" cy="565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680244" y="1280514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Simultaneously for sale:</a:t>
            </a:r>
            <a:r>
              <a:rPr lang="en-US" sz="3200" dirty="0"/>
              <a:t>     ,        ,  </a:t>
            </a:r>
          </a:p>
        </p:txBody>
      </p:sp>
      <p:sp>
        <p:nvSpPr>
          <p:cNvPr id="177181" name="tower"/>
          <p:cNvSpPr>
            <a:spLocks noEditPoints="1" noChangeArrowheads="1"/>
          </p:cNvSpPr>
          <p:nvPr/>
        </p:nvSpPr>
        <p:spPr bwMode="auto">
          <a:xfrm>
            <a:off x="4044009" y="1225550"/>
            <a:ext cx="411162" cy="67468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82" name="monitor"/>
          <p:cNvSpPr>
            <a:spLocks noEditPoints="1" noChangeArrowheads="1"/>
          </p:cNvSpPr>
          <p:nvPr/>
        </p:nvSpPr>
        <p:spPr bwMode="auto">
          <a:xfrm>
            <a:off x="4758690" y="1339875"/>
            <a:ext cx="708025" cy="579438"/>
          </a:xfrm>
          <a:custGeom>
            <a:avLst/>
            <a:gdLst>
              <a:gd name="T0" fmla="*/ 6837 w 21600"/>
              <a:gd name="T1" fmla="*/ 21600 h 21600"/>
              <a:gd name="T2" fmla="*/ 3108 w 21600"/>
              <a:gd name="T3" fmla="*/ 19849 h 21600"/>
              <a:gd name="T4" fmla="*/ 0 w 21600"/>
              <a:gd name="T5" fmla="*/ 15178 h 21600"/>
              <a:gd name="T6" fmla="*/ 0 w 21600"/>
              <a:gd name="T7" fmla="*/ 10508 h 21600"/>
              <a:gd name="T8" fmla="*/ 0 w 21600"/>
              <a:gd name="T9" fmla="*/ 3941 h 21600"/>
              <a:gd name="T10" fmla="*/ 8081 w 21600"/>
              <a:gd name="T11" fmla="*/ 1168 h 21600"/>
              <a:gd name="T12" fmla="*/ 17871 w 21600"/>
              <a:gd name="T13" fmla="*/ 0 h 21600"/>
              <a:gd name="T14" fmla="*/ 21600 w 21600"/>
              <a:gd name="T15" fmla="*/ 1751 h 21600"/>
              <a:gd name="T16" fmla="*/ 21600 w 21600"/>
              <a:gd name="T17" fmla="*/ 10508 h 21600"/>
              <a:gd name="T18" fmla="*/ 21600 w 21600"/>
              <a:gd name="T19" fmla="*/ 16346 h 21600"/>
              <a:gd name="T20" fmla="*/ 10722 w 21600"/>
              <a:gd name="T21" fmla="*/ 20286 h 21600"/>
              <a:gd name="T22" fmla="*/ 1204 w 21600"/>
              <a:gd name="T23" fmla="*/ 22548 h 21600"/>
              <a:gd name="T24" fmla="*/ 20706 w 21600"/>
              <a:gd name="T25" fmla="*/ 283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83" name="laptop"/>
          <p:cNvSpPr>
            <a:spLocks noEditPoints="1" noChangeArrowheads="1"/>
          </p:cNvSpPr>
          <p:nvPr/>
        </p:nvSpPr>
        <p:spPr bwMode="auto">
          <a:xfrm>
            <a:off x="5702300" y="1331119"/>
            <a:ext cx="811212" cy="46355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3581400" y="2012868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bid 1</a:t>
            </a:r>
          </a:p>
        </p:txBody>
      </p:sp>
      <p:sp>
        <p:nvSpPr>
          <p:cNvPr id="177185" name="Text Box 33"/>
          <p:cNvSpPr txBox="1">
            <a:spLocks noChangeArrowheads="1"/>
          </p:cNvSpPr>
          <p:nvPr/>
        </p:nvSpPr>
        <p:spPr bwMode="auto">
          <a:xfrm>
            <a:off x="3581400" y="3616243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bid 2</a:t>
            </a:r>
          </a:p>
        </p:txBody>
      </p:sp>
      <p:sp>
        <p:nvSpPr>
          <p:cNvPr id="177186" name="Text Box 34"/>
          <p:cNvSpPr txBox="1">
            <a:spLocks noChangeArrowheads="1"/>
          </p:cNvSpPr>
          <p:nvPr/>
        </p:nvSpPr>
        <p:spPr bwMode="auto">
          <a:xfrm>
            <a:off x="3581400" y="5267243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bid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4887" y="0"/>
            <a:ext cx="512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Source: </a:t>
            </a:r>
            <a:r>
              <a:rPr lang="en-US" sz="2000" dirty="0"/>
              <a:t>Vincent </a:t>
            </a:r>
            <a:r>
              <a:rPr lang="en-US" sz="2000" dirty="0" err="1" smtClean="0"/>
              <a:t>Conitzer</a:t>
            </a:r>
            <a:r>
              <a:rPr lang="en-US" sz="2000" dirty="0" smtClean="0"/>
              <a:t>, Lecture on “Auctions </a:t>
            </a:r>
            <a:r>
              <a:rPr lang="en-US" sz="2000" dirty="0"/>
              <a:t>&amp; </a:t>
            </a:r>
            <a:r>
              <a:rPr lang="en-US" sz="2000" dirty="0" smtClean="0"/>
              <a:t>Combinatorial Auctions”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5482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2" grpId="0" animBg="1"/>
      <p:bldP spid="177173" grpId="0" animBg="1"/>
      <p:bldP spid="177175" grpId="0" animBg="1"/>
      <p:bldP spid="177176" grpId="0" animBg="1"/>
      <p:bldP spid="177178" grpId="0" animBg="1"/>
      <p:bldP spid="17717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Channel Allocation (1)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19954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i="1" dirty="0"/>
              <a:t>D</a:t>
            </a:r>
            <a:r>
              <a:rPr lang="en-US" sz="2400" dirty="0"/>
              <a:t> bidders (D2D pairs) submit bids for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en-US" sz="2400" dirty="0" smtClean="0"/>
              <a:t>channels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ultiple </a:t>
            </a:r>
            <a:r>
              <a:rPr lang="en-US" sz="2400" dirty="0"/>
              <a:t>bidders can form a </a:t>
            </a:r>
            <a:r>
              <a:rPr lang="en-US" sz="2400" dirty="0">
                <a:solidFill>
                  <a:srgbClr val="FF0000"/>
                </a:solidFill>
              </a:rPr>
              <a:t>package</a:t>
            </a:r>
            <a:r>
              <a:rPr lang="en-US" sz="2400" dirty="0"/>
              <a:t> that </a:t>
            </a:r>
            <a:r>
              <a:rPr lang="en-US" sz="2400" dirty="0" smtClean="0"/>
              <a:t>share the </a:t>
            </a:r>
            <a:r>
              <a:rPr lang="en-US" sz="2400" dirty="0"/>
              <a:t>same channel</a:t>
            </a:r>
          </a:p>
          <a:p>
            <a:r>
              <a:rPr lang="en-US" sz="2400" dirty="0" smtClean="0"/>
              <a:t>The </a:t>
            </a:r>
            <a:r>
              <a:rPr lang="en-US" sz="2400" dirty="0">
                <a:solidFill>
                  <a:srgbClr val="FF0000"/>
                </a:solidFill>
              </a:rPr>
              <a:t>first</a:t>
            </a:r>
            <a:r>
              <a:rPr lang="en-US" sz="2400" dirty="0"/>
              <a:t> constraint ensures that a D2D pair can </a:t>
            </a:r>
            <a:r>
              <a:rPr lang="en-US" sz="2400" dirty="0" smtClean="0"/>
              <a:t>only be </a:t>
            </a:r>
            <a:r>
              <a:rPr lang="en-US" sz="2400" dirty="0"/>
              <a:t>in one </a:t>
            </a:r>
            <a:r>
              <a:rPr lang="en-US" sz="2400" dirty="0" smtClean="0"/>
              <a:t>package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second</a:t>
            </a:r>
            <a:r>
              <a:rPr lang="en-US" sz="2400" dirty="0"/>
              <a:t> constraint guarantees </a:t>
            </a:r>
            <a:r>
              <a:rPr lang="en-US" sz="2400" dirty="0" smtClean="0"/>
              <a:t>that each </a:t>
            </a:r>
            <a:r>
              <a:rPr lang="en-US" sz="2400" dirty="0"/>
              <a:t>D2D pair can be allocated </a:t>
            </a:r>
            <a:r>
              <a:rPr lang="en-US" sz="2400" dirty="0">
                <a:solidFill>
                  <a:srgbClr val="FF0000"/>
                </a:solidFill>
              </a:rPr>
              <a:t>one</a:t>
            </a:r>
            <a:r>
              <a:rPr lang="en-US" sz="2400" dirty="0"/>
              <a:t> </a:t>
            </a:r>
            <a:r>
              <a:rPr lang="en-US" sz="2400" dirty="0" smtClean="0"/>
              <a:t>channel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Optimal</a:t>
            </a:r>
            <a:r>
              <a:rPr lang="en-US" sz="2400" dirty="0" smtClean="0"/>
              <a:t> assignment: NP-hard problem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70" y="6242050"/>
            <a:ext cx="759924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115</a:t>
            </a:fld>
            <a:endParaRPr lang="el-G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17" y="1750473"/>
            <a:ext cx="477393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" y="2386962"/>
            <a:ext cx="2169795" cy="68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2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Channel Allocation </a:t>
            </a:r>
            <a:r>
              <a:rPr lang="en-US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615375"/>
          </a:xfrm>
        </p:spPr>
        <p:txBody>
          <a:bodyPr/>
          <a:lstStyle/>
          <a:p>
            <a:r>
              <a:rPr lang="en-US" sz="2400" dirty="0"/>
              <a:t>M</a:t>
            </a:r>
            <a:r>
              <a:rPr lang="en-US" sz="2400" dirty="0" smtClean="0"/>
              <a:t>ulti-round </a:t>
            </a:r>
            <a:r>
              <a:rPr lang="en-US" sz="2400" dirty="0"/>
              <a:t>iterative combinatorial auction for an </a:t>
            </a:r>
            <a:r>
              <a:rPr lang="en-US" sz="2400" dirty="0" smtClean="0"/>
              <a:t>approximation</a:t>
            </a:r>
          </a:p>
          <a:p>
            <a:r>
              <a:rPr lang="en-US" sz="2400" dirty="0" smtClean="0"/>
              <a:t>The seller (</a:t>
            </a:r>
            <a:r>
              <a:rPr lang="en-US" sz="2400" dirty="0" err="1" smtClean="0"/>
              <a:t>eNB</a:t>
            </a:r>
            <a:r>
              <a:rPr lang="en-US" sz="2400" dirty="0" smtClean="0"/>
              <a:t>) sells the channel to the </a:t>
            </a:r>
            <a:r>
              <a:rPr lang="en-US" sz="2400" dirty="0" smtClean="0">
                <a:solidFill>
                  <a:srgbClr val="FF0000"/>
                </a:solidFill>
              </a:rPr>
              <a:t>highest</a:t>
            </a:r>
            <a:r>
              <a:rPr lang="en-US" sz="2400" dirty="0" smtClean="0"/>
              <a:t> bidder</a:t>
            </a:r>
          </a:p>
          <a:p>
            <a:r>
              <a:rPr lang="en-US" sz="2400" dirty="0" smtClean="0"/>
              <a:t>Bidders recalculate their utilities and resubmit offers</a:t>
            </a:r>
          </a:p>
          <a:p>
            <a:r>
              <a:rPr lang="en-US" sz="2400" dirty="0" smtClean="0"/>
              <a:t>The auction </a:t>
            </a:r>
            <a:r>
              <a:rPr lang="en-US" sz="2400" dirty="0"/>
              <a:t>process moves on until all the bidders obtain an </a:t>
            </a:r>
            <a:r>
              <a:rPr lang="en-US" sz="2400" dirty="0" smtClean="0"/>
              <a:t>item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seller adjusts the auction results to </a:t>
            </a:r>
            <a:r>
              <a:rPr lang="en-US" sz="2400" dirty="0">
                <a:solidFill>
                  <a:srgbClr val="FF0000"/>
                </a:solidFill>
              </a:rPr>
              <a:t>improve</a:t>
            </a:r>
            <a:r>
              <a:rPr lang="en-US" sz="2400" dirty="0"/>
              <a:t> the </a:t>
            </a:r>
            <a:r>
              <a:rPr lang="en-US" sz="2400" dirty="0" smtClean="0"/>
              <a:t>outcome</a:t>
            </a:r>
          </a:p>
          <a:p>
            <a:pPr lvl="1"/>
            <a:r>
              <a:rPr lang="en-US" sz="2200" dirty="0"/>
              <a:t>The kicked bidder bids </a:t>
            </a:r>
            <a:r>
              <a:rPr lang="en-US" sz="2200" dirty="0" smtClean="0"/>
              <a:t>again for </a:t>
            </a:r>
            <a:r>
              <a:rPr lang="en-US" sz="2200" dirty="0"/>
              <a:t>other channels</a:t>
            </a:r>
            <a:endParaRPr lang="el-G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59924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116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8093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Power Control Game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629443"/>
          </a:xfrm>
        </p:spPr>
        <p:txBody>
          <a:bodyPr/>
          <a:lstStyle/>
          <a:p>
            <a:r>
              <a:rPr lang="en-US" dirty="0" smtClean="0"/>
              <a:t>Each player selects its power 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 Nash equilibrium </a:t>
            </a:r>
            <a:r>
              <a:rPr lang="en-US" dirty="0">
                <a:solidFill>
                  <a:srgbClr val="FF0000"/>
                </a:solidFill>
              </a:rPr>
              <a:t>exists</a:t>
            </a:r>
            <a:r>
              <a:rPr lang="en-US" dirty="0"/>
              <a:t> in the </a:t>
            </a:r>
            <a:r>
              <a:rPr lang="en-US" dirty="0" smtClean="0"/>
              <a:t>power control </a:t>
            </a:r>
            <a:r>
              <a:rPr lang="en-US" dirty="0"/>
              <a:t>game</a:t>
            </a:r>
            <a:r>
              <a:rPr lang="en-US" dirty="0" smtClean="0"/>
              <a:t> </a:t>
            </a:r>
          </a:p>
          <a:p>
            <a:r>
              <a:rPr lang="en-US" dirty="0"/>
              <a:t>The power control game has a </a:t>
            </a:r>
            <a:r>
              <a:rPr lang="en-US" dirty="0">
                <a:solidFill>
                  <a:srgbClr val="FF0000"/>
                </a:solidFill>
              </a:rPr>
              <a:t>unique</a:t>
            </a:r>
            <a:r>
              <a:rPr lang="en-US" dirty="0"/>
              <a:t> </a:t>
            </a:r>
            <a:r>
              <a:rPr lang="en-US" dirty="0" smtClean="0"/>
              <a:t>equilibrium if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constant circuit </a:t>
            </a:r>
            <a:r>
              <a:rPr lang="en-US" dirty="0"/>
              <a:t>power consumption </a:t>
            </a:r>
            <a:r>
              <a:rPr lang="en-US" i="1" dirty="0" smtClean="0"/>
              <a:t>p</a:t>
            </a:r>
            <a:r>
              <a:rPr lang="en-US" sz="1600" i="1" dirty="0" smtClean="0"/>
              <a:t>0</a:t>
            </a:r>
          </a:p>
          <a:p>
            <a:pPr lvl="1"/>
            <a:r>
              <a:rPr lang="en-US" dirty="0" smtClean="0"/>
              <a:t>distributed scheme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>
                <a:solidFill>
                  <a:srgbClr val="FF0000"/>
                </a:solidFill>
              </a:rPr>
              <a:t>best responses</a:t>
            </a:r>
          </a:p>
          <a:p>
            <a:pPr lvl="1"/>
            <a:endParaRPr lang="el-GR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56542" y="6242050"/>
            <a:ext cx="1055345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117</a:t>
            </a:fld>
            <a:endParaRPr lang="el-G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39" y="2470257"/>
            <a:ext cx="5715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96" y="2943958"/>
            <a:ext cx="2253615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19" y="4765357"/>
            <a:ext cx="281368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Average </a:t>
            </a:r>
            <a:r>
              <a:rPr lang="en-US" sz="3200" dirty="0" smtClean="0"/>
              <a:t>Rate </a:t>
            </a:r>
            <a:r>
              <a:rPr lang="en-US" sz="3200" dirty="0"/>
              <a:t>per UE with </a:t>
            </a:r>
            <a:r>
              <a:rPr lang="en-US" sz="3200" dirty="0" smtClean="0"/>
              <a:t>Number </a:t>
            </a:r>
            <a:r>
              <a:rPr lang="en-US" sz="3200" dirty="0"/>
              <a:t>of D2D </a:t>
            </a:r>
            <a:r>
              <a:rPr lang="en-US" sz="3200" dirty="0" smtClean="0"/>
              <a:t>Pairs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30" y="2362200"/>
            <a:ext cx="2974145" cy="3724275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100</a:t>
            </a:r>
            <a:r>
              <a:rPr lang="en-US" sz="2400" dirty="0">
                <a:solidFill>
                  <a:srgbClr val="FF0000"/>
                </a:solidFill>
              </a:rPr>
              <a:t>%</a:t>
            </a:r>
            <a:r>
              <a:rPr lang="en-US" sz="2400" dirty="0"/>
              <a:t> </a:t>
            </a:r>
            <a:r>
              <a:rPr lang="en-US" sz="2400" dirty="0" smtClean="0"/>
              <a:t>higher </a:t>
            </a:r>
            <a:r>
              <a:rPr lang="en-US" sz="2400" dirty="0"/>
              <a:t>data </a:t>
            </a:r>
            <a:r>
              <a:rPr lang="en-US" sz="2400" dirty="0" smtClean="0"/>
              <a:t>rates with D2D than with cellular</a:t>
            </a:r>
          </a:p>
          <a:p>
            <a:r>
              <a:rPr lang="en-US" sz="2400" dirty="0" smtClean="0"/>
              <a:t>Performance for D2D pairs remain unchanged as the network size </a:t>
            </a:r>
            <a:r>
              <a:rPr lang="en-US" sz="2400" dirty="0" smtClean="0">
                <a:solidFill>
                  <a:srgbClr val="FF0000"/>
                </a:solidFill>
              </a:rPr>
              <a:t>increases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59924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118</a:t>
            </a:fld>
            <a:endParaRPr lang="el-G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97" y="2232071"/>
            <a:ext cx="5674995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8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Average UE </a:t>
            </a:r>
            <a:r>
              <a:rPr lang="en-US" sz="3200" dirty="0" smtClean="0"/>
              <a:t>Battery Lifetime </a:t>
            </a:r>
            <a:r>
              <a:rPr lang="en-US" sz="3200" dirty="0"/>
              <a:t>with </a:t>
            </a:r>
            <a:r>
              <a:rPr lang="en-US" sz="3200" dirty="0" smtClean="0"/>
              <a:t>Number </a:t>
            </a:r>
            <a:r>
              <a:rPr lang="en-US" sz="3200" dirty="0"/>
              <a:t>of D2D </a:t>
            </a:r>
            <a:r>
              <a:rPr lang="en-US" sz="3200" dirty="0" smtClean="0"/>
              <a:t>Pairs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56" y="2370404"/>
            <a:ext cx="2805332" cy="3724275"/>
          </a:xfrm>
        </p:spPr>
        <p:txBody>
          <a:bodyPr/>
          <a:lstStyle/>
          <a:p>
            <a:r>
              <a:rPr lang="en-US" sz="2400" dirty="0"/>
              <a:t>25% </a:t>
            </a:r>
            <a:r>
              <a:rPr lang="en-US" sz="2400" dirty="0">
                <a:solidFill>
                  <a:srgbClr val="FF0000"/>
                </a:solidFill>
              </a:rPr>
              <a:t>longer</a:t>
            </a:r>
            <a:r>
              <a:rPr lang="en-US" sz="2400" dirty="0"/>
              <a:t> </a:t>
            </a:r>
            <a:r>
              <a:rPr lang="en-US" sz="2400" dirty="0" smtClean="0"/>
              <a:t>battery lifetime with D2D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88059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119</a:t>
            </a:fld>
            <a:endParaRPr lang="el-G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48" y="2370404"/>
            <a:ext cx="5521643" cy="438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4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E43E6-1944-40D3-ADCE-7CFA4A131497}" type="slidenum">
              <a:rPr lang="el-GR" altLang="en-US"/>
              <a:pPr>
                <a:defRPr/>
              </a:pPr>
              <a:t>12</a:t>
            </a:fld>
            <a:endParaRPr lang="el-GR" altLang="en-US"/>
          </a:p>
        </p:txBody>
      </p:sp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Tutorial Objectives (2)</a:t>
            </a:r>
            <a:endParaRPr lang="el-G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To highlight key resource allocation approaches (power control, rate adaptation, medium access,and spectrum access) in these types of wireless networks </a:t>
            </a:r>
            <a:endParaRPr lang="en-US" smtClean="0"/>
          </a:p>
          <a:p>
            <a:pPr lvl="1"/>
            <a:r>
              <a:rPr lang="el-GR" smtClean="0"/>
              <a:t>using (non-)cooperative</a:t>
            </a:r>
            <a:r>
              <a:rPr lang="en-US" smtClean="0"/>
              <a:t> </a:t>
            </a:r>
            <a:r>
              <a:rPr lang="el-GR" smtClean="0"/>
              <a:t>game theory</a:t>
            </a:r>
            <a:endParaRPr lang="en-US" smtClean="0"/>
          </a:p>
          <a:p>
            <a:r>
              <a:rPr lang="el-GR" smtClean="0"/>
              <a:t>To introduce the concept of licensed spectrum sharing and study it under the prism of game theory</a:t>
            </a:r>
          </a:p>
          <a:p>
            <a:endParaRPr lang="el-GR" smtClean="0"/>
          </a:p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369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379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Power Control and Bargaining under Licensed Spectrum Sharing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801858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3391973-8938-4272-8445-46A60D20EB48}" type="slidenum">
              <a:rPr lang="el-GR" altLang="en-US" smtClean="0">
                <a:latin typeface="Arial" charset="0"/>
                <a:cs typeface="Arial" charset="0"/>
              </a:rPr>
              <a:pPr/>
              <a:t>120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462" y="5707117"/>
            <a:ext cx="7709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V.G. </a:t>
            </a:r>
            <a:r>
              <a:rPr lang="en-US" dirty="0" err="1" smtClean="0"/>
              <a:t>Douros</a:t>
            </a:r>
            <a:r>
              <a:rPr lang="en-US" dirty="0" smtClean="0"/>
              <a:t>, “Incentives-Based Power Control in Wireless Networks of Autonomous Entities with Various Degrees of Cooperation,” Ph.D. Thesis, AUEB, 2014.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594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Motivation (1)</a:t>
            </a:r>
            <a:endParaRPr 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8382000" cy="11430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December 2012:</a:t>
            </a:r>
            <a:r>
              <a:rPr lang="en-US" sz="2400" smtClean="0"/>
              <a:t> FCC considers 3.5 GHz as the </a:t>
            </a:r>
            <a:r>
              <a:rPr lang="en-US" sz="2400" smtClean="0">
                <a:solidFill>
                  <a:srgbClr val="FF0000"/>
                </a:solidFill>
              </a:rPr>
              <a:t>shared</a:t>
            </a:r>
            <a:r>
              <a:rPr lang="en-US" sz="2400" smtClean="0"/>
              <a:t> access small cells band</a:t>
            </a:r>
          </a:p>
          <a:p>
            <a:pPr lvl="1"/>
            <a:r>
              <a:rPr lang="en-US" sz="2200" smtClean="0"/>
              <a:t>Currently used by U.S. Navy radar operations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59924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4DEAE63-DDD4-42CB-AF1B-D62B1F26FA35}" type="slidenum">
              <a:rPr lang="el-GR" altLang="en-US" smtClean="0">
                <a:latin typeface="Arial" charset="0"/>
                <a:cs typeface="Arial" charset="0"/>
              </a:rPr>
              <a:pPr/>
              <a:t>121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3505200" y="1981200"/>
          <a:ext cx="5562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905000"/>
                <a:gridCol w="14478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Small</a:t>
                      </a:r>
                      <a:r>
                        <a:rPr lang="en-US" sz="2000" baseline="0" dirty="0" smtClean="0"/>
                        <a:t> cell industry firsts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First launch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Sprint 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Wireless (US)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September 2007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First enterprise 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launch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Verizon 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Wireless (US)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January 2009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First public 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safety launch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TOT </a:t>
                      </a:r>
                      <a:endParaRPr lang="en-US" sz="2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Thailand)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March 2011</a:t>
                      </a:r>
                      <a:endParaRPr lang="el-G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First standardized launch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Mosaic (US)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February 2012</a:t>
                      </a:r>
                      <a:endParaRPr lang="el-GR" sz="2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First LTE 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femtocell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SK Telecom 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(South Korea)</a:t>
                      </a:r>
                      <a:endParaRPr lang="el-GR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June </a:t>
                      </a:r>
                      <a:endParaRPr lang="el-GR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2012</a:t>
                      </a:r>
                      <a:endParaRPr lang="el-GR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197100" y="2438400"/>
            <a:ext cx="4965700" cy="3733800"/>
            <a:chOff x="838200" y="2286000"/>
            <a:chExt cx="4965700" cy="3733800"/>
          </a:xfrm>
        </p:grpSpPr>
        <p:grpSp>
          <p:nvGrpSpPr>
            <p:cNvPr id="34849" name="Group 5"/>
            <p:cNvGrpSpPr>
              <a:grpSpLocks/>
            </p:cNvGrpSpPr>
            <p:nvPr/>
          </p:nvGrpSpPr>
          <p:grpSpPr bwMode="auto">
            <a:xfrm>
              <a:off x="838200" y="2286000"/>
              <a:ext cx="4965700" cy="3352800"/>
              <a:chOff x="2984500" y="1973766"/>
              <a:chExt cx="4965700" cy="3352800"/>
            </a:xfrm>
          </p:grpSpPr>
          <p:pic>
            <p:nvPicPr>
              <p:cNvPr id="34851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84500" y="1973766"/>
                <a:ext cx="4965700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52" name="Down Arrow 4"/>
              <p:cNvSpPr>
                <a:spLocks noChangeArrowheads="1"/>
              </p:cNvSpPr>
              <p:nvPr/>
            </p:nvSpPr>
            <p:spPr bwMode="auto">
              <a:xfrm>
                <a:off x="4660900" y="3810000"/>
                <a:ext cx="228600" cy="6096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l-GR"/>
              </a:p>
            </p:txBody>
          </p:sp>
        </p:grpSp>
        <p:sp>
          <p:nvSpPr>
            <p:cNvPr id="34850" name="TextBox 6"/>
            <p:cNvSpPr txBox="1">
              <a:spLocks noChangeArrowheads="1"/>
            </p:cNvSpPr>
            <p:nvPr/>
          </p:nvSpPr>
          <p:spPr bwMode="auto">
            <a:xfrm>
              <a:off x="1231900" y="5619690"/>
              <a:ext cx="449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111111"/>
                  </a:solidFill>
                </a:rPr>
                <a:t>Data by Small Cell Forum</a:t>
              </a:r>
              <a:endParaRPr lang="el-GR" sz="2000">
                <a:solidFill>
                  <a:srgbClr val="11111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1788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Motivation (2)</a:t>
            </a:r>
            <a:endParaRPr 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01000" cy="4267200"/>
          </a:xfrm>
        </p:spPr>
        <p:txBody>
          <a:bodyPr/>
          <a:lstStyle/>
          <a:p>
            <a:r>
              <a:rPr lang="en-US" smtClean="0"/>
              <a:t>Why shared?</a:t>
            </a:r>
          </a:p>
          <a:p>
            <a:r>
              <a:rPr lang="en-US" smtClean="0"/>
              <a:t>Why small cells? </a:t>
            </a:r>
          </a:p>
          <a:p>
            <a:r>
              <a:rPr lang="en-US" smtClean="0"/>
              <a:t>What about </a:t>
            </a:r>
            <a:r>
              <a:rPr lang="en-US" smtClean="0">
                <a:solidFill>
                  <a:srgbClr val="FF0000"/>
                </a:solidFill>
              </a:rPr>
              <a:t>interference</a:t>
            </a:r>
            <a:r>
              <a:rPr lang="en-US" smtClean="0"/>
              <a:t>? </a:t>
            </a:r>
          </a:p>
          <a:p>
            <a:pPr lvl="1"/>
            <a:r>
              <a:rPr lang="en-US" smtClean="0"/>
              <a:t>“We seek comment on […] mitigation techniques […] (3). </a:t>
            </a:r>
            <a:r>
              <a:rPr lang="en-US" smtClean="0">
                <a:solidFill>
                  <a:srgbClr val="FF0000"/>
                </a:solidFill>
              </a:rPr>
              <a:t>The use of automatic power control </a:t>
            </a:r>
            <a:r>
              <a:rPr lang="en-US" smtClean="0"/>
              <a:t>[…]”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mtClean="0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rgbClr val="FF0000"/>
                </a:solidFill>
              </a:rPr>
              <a:t>July 2014: </a:t>
            </a:r>
            <a:r>
              <a:rPr lang="en-US" smtClean="0"/>
              <a:t>Trials for licensed spectrum sharing for complementary LTE-Advanced 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45856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EA15B05-3D78-400D-833A-9B2FC37CD9A2}" type="slidenum">
              <a:rPr lang="el-GR" altLang="en-US" smtClean="0">
                <a:latin typeface="Arial" charset="0"/>
                <a:cs typeface="Arial" charset="0"/>
              </a:rPr>
              <a:pPr/>
              <a:t>122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5844" name="AutoShape 5" descr="data:image/png;base64,iVBORw0KGgoAAAANSUhEUgAAAOwAAADVCAMAAABjeOxDAAAAmVBMVEX///8AJmEAAFMAAFIAIl8AHl0AIF4AJGAAAFUAHV0AG1zR1d4AAFAAFVrk5usAD1gSMWkeNmorQnNNXoQAGFvt7vIADlhibY7Gy9anrr8ACVbY2+FFVX4/UHoABlb5+vyBi6S5v8yRma93gp1XZYnn6/Cepbi6wM2JkqlpdZSwtsXKz9kAAEUOLWZ5g56jqrs0SHUAAEonPW+lhkwHAAALvklEQVR4nO2daZuivBKGhbAEBGlbFkHFdVDo12X6//+4AyRgWBXaVjMn94e5ehSxHrMVVFUYDBgMBoPBYDAYDAaDwWAwGAwGg8FgMJ6N5YaX4yKMlq825NdZRnNgq5IsqR5Y/dtyv0LfEzmMrIuzVxv0a4wOMlQ5EgEMX23Ur2CdL0AXuBKCb73asMez32mGVFaaoE5ebdqDGW5tX6lTmgD+pWE72nzwptwklePM7astfBRLd14zUIujVni1kY9h6vC22Ko0QfsHpqjZyoBqS/fN4UevNvWH/AnGrQP13xGbOIRG+0AtdGOKfcaCQ3gH0verLe5L1SG8ib55tdG9sNzPW+tMDVROxusdqHcI2zFWrza8M8Ot0ewQtqHQNmL/3HAIWzCPVHXiZbTQug9UhAQmNC079zmEtQg6uOxfbf/93O0Q1qBC+UCP52R1cAjLiB4Mv14toAMHvoNDWEAw+DlVN1Gtsd2vUWWTHwd/Xm1+Jyyl16QkK9BYUXcT5rOP/yDavDN9teXdOfOdlcbrzMKlaaDmKF2nJpP/2NCzzhSYwk5KFd/b0nvb/6Dfr1QytB1FblKVyb1TceIQnqly9Kss7rtqVSHX6BDOzqtw5dIwjOd3tKzo+WHTOjPaHIFhmroNvtdPNbwP4a2bTIIBGh3Cpbu43rqR+Pm7L0eu3aZUNkGzQzh1oF0YBCr35mPa0pqVqlBvdAiTK0Kl7FIr46fa3p3QbBioNmx0CBtDBMbpqbZ3xqpzF+UWh7A1RKC9+UXQutKRTf7Y6BAmIYKWKwf98FTbu3PWyB6p+LDRIZwdhBshAuHdR+3gS7FxtxRih7BpubTO33eECCgIbAVj4Nm2r30GTbauJ/eFCKgIWY72brRvWiaHW+/eEAEVYpuJHUK+YXmq68Zv7le0kTqEHW7HCdyrLe7N1AF2t1geralBs5UHO9+L06i73zjoljNCoO5ebXhnOuaMXBEM2qanaQjbHMIWJJ6uTtwjZyTHEGjSap375IwgRA+++zUASc+ckYQkREBRLK93zgiHQgRvfhlLsv8GfUPR1IUIQtC3+9IXIlgY/ZTq4JO6EIHTS2tbiOB9mYLuSkXPawwRvDXfXcerYPATitYZkmG3hk1DBLQN1JxNh/isrEKTvpwRAuduT7gtREAJd8Zn43Vm3pgzMovcNRUNvrgn8t6WMzJ1PN6zPV7fvr/LeLsbtzmEs5WYXRHKpvb2lz1Bu0vRljNiBSWX2n/3GstRc3wW5Yx0CREY734LqjGpos0hbCr3geen2t6ZWW3TJg5hUxLx6MDxTSMdvrlrdajkuAkGaHQIl25d/XeOHTzX+M6EBbWtDuH+1q0bafFU03uw0bJeKStQbXQIh1t4+9YNeKrlfRg5wNNVU/dbckaScp9bShOxFFzkWutDuD3sG3NGFvfeY6U8Ppsmd92dWQ+ovf4bJA6h2ancx3u1wb2xgnHHe6yq82qbe7Kedy/34am84v0KvU713wgaq8Bjh7BXLE+mLvB+wyFs1eq+2vhuNG4IdBtRi15tfReGp5YNgW60qgnmFPkTP6j/5hTfoCiWl+SM9K7/jq8I378YIsfadnAIi8g6+KYqRHDuG4qWVSge6FptTqCf1KT+mzaHadO9ppRrL/d5X9rupTZBYf03YtJ5YVWhfaJroGZ0bVjJBg5lOSNXboQ/itBb/424WXh4heL6b8xdIcsY0bcpcggbuCsYTZlD2Mju5mQcD9Rv6pK76rmVQKJCicLkrgZaU4OS+m+aNgS6ybjpwo66DYHuYF3btLFD+EGlQ3iDXWXUygq1DuFNPotqJZun1yG8zY7PL2hlHVxodgjvIOKgKcqyqLfUf/9DTFeL43F+oN4hZDAYDAaDwWAwGAwGg8FgMBgMBoNxP7MoWK027rQYsxxGm/TVQsrBaB0cVoegUuAfH3w4BPtfjHpyullC59Mo1dzXr6jfzjV2dTSSwzQiwjN1fN4z4uMMH8jbLJ433fHQTj5t+4DLinesAwfQoR4PF9fYyZeDDjY88LG5hsnGNjIAZCedacl/tX5Bl49K6ouMqncLOXuypNogq3NFgfdrueB0TG62KJj/pZ+35oDYk1uy0bEB+TwuOZdgTcC1xkswQF4t/YnNk7J9gWdpjijsKbaSS5uJrWQ78SEpNi8X3GpS6fOp+XohNUy6pMeGfOHrMptnnlo6RVYJn4nlIK6cmMHniOWAWyN2ku09LwuKKsrZ5sxj9HFZ1A3dlGQltd7F+QmCqetm3O74HCOIW1tSsy5i70pihY/HidWNHPsvKZaPgThZUT5WxWZbQwk2/HacucIb6ROvI1Q6LcLJIdhsLxCkG6LixzfB8TYIVo4K0TdlQ0mAl9AxcEyfD4piOT56lFg9cK+cCbG8NRqNZoGHm3ZUFpvlkuhHnCUzOn8kjYI2PJAWeBpeuont+HEwMMt8G6Lmw2eXjun0fMIV5qh/XcUKx0eJrSlhRWI1bBY2c1oWq6IO6IXEJxOb0XQDizF5lC2mlne9NdJjBQXbsEJ9Be3LfhXL+e6jxFYXt4LYwUWqFRv5qR1mWPrwEtaJXZl1Yvel9h58pOdH2x4TYtELzxCLuiXa2JQQi9IYZbPyaTTyxHnhRfSgHxkWM+C26U+QTUAxEZry0ue/I7FS+o2e+yCxN7qx5SWHyfqgJBY1Ss3jclFP4NRCWUuEBqfM78hKeaSHeJoA7ha2m70pOulXCspjxEqXRc7FrYgdol3b/E1J7AhNT7Ca7bXJJnAdCNusuGWZFcgoPpjkWatImk9UwKAcX3OViVVD9DPZ58csPdIVPyDEcvFSZECItOJOeRX7hVq2ZqOJ5fUhgYIJVex8rbx8BIqG5qQj2kI/GLmlAerYapiLdQZHAfesBzsVRkFsjpx31qvYPTJerznvUCOyOQX/G7XjnHz6jZrWzo5QjRAgOjaatcUdIXadarSDJ4nV835WFlszP8XMPiDhRip4/tlqxD4HsravFRsgsRNC7GAsoaZ9SDcWc/yGltUytfd044SI3PrYxv1ilGxynekV4p/pD+rG5HqAlijFIcVOedQQowdMUIt5TmGC4mwIcdW+IFTE4lZp3EJkdvjIdkYS5OzFZbTLty+HcdPiSY4wHy1o5okUi+Z3WRz6PxbbuPTY++HXdIJWTTgti8Uzqd6yydEsxA4l2XTLs4B+wGTBQacziHOgRy4Y54LYr/Q8yk78udgmp4JP30AuhVq9xEMXvYLY9g2Zh1Rcn9DqmpwSlQkR/gf2TflhQSz+LrHSDx4oNu2h2IP3l2WxmbvYuokIcv9KYl0jE4tdDZC/j3b/k9X8N0FiZ0T++u90YzwcUcfyorJY/EbxQqAM8i9KGyEh1zF1HPDVYLYHFuqvnL4qiSW3QPyRWDv6ml6xKmJP6fwoTipiI1xJa3LZPao/wWf87/DoZr8fchHS7XIueQXXEP0C6c93QH8bSNIQuSMy+v1JsUTB48+WHhtc+ftVEZutMVZZbF4uINjgEp62Ow4Yiaw9b4BxuAmCE4cOSC+Mjjr046v5YDPBXRI9hAkvvSa32UcOdikBWqpIscRT2x7mVOAzFcQOBGLKLN6WueQ1l5JqqqKAlt3kykVQdcMw0SIjp89ISyZv0TQMHa/h9io9xRA/sUvQPRvfl9HxfFUQe30g3++KRes82vSmdMPNAaUyn8QZKld1pZ6hVSqR0T/xKabl7dy9bG4uiB2ssrP+rtghdupmVbGDteAXvK2kEU8FsTq6NzgqPHNNBNfNNGdjwreUTbDK3iiKXWabAvYUqwO+zH/pmF1o6d+ZJDM97m9yl0FNR/Z/xOwaLYCvq4ooKqYB+XE8sgOF9w0zfil5BZ7QZDX6TG6EJy+qugcuhW0NojGwzfgMamxQeD31MbFCy3+VzV9sYj+xVg1L4o3ycdV30Nv7zXY32Tmr4CublafBydntdtuAuDGxHLqHMH7ROUSVlX3knuIzhJvCFnjl7yqYyGAwGAwGg8FgMBgMBoPBYDAYDAbj/5f/AQUC4Yae0PrE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8" y="5819775"/>
            <a:ext cx="2620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730875"/>
            <a:ext cx="12430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5649913"/>
            <a:ext cx="1168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092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Challenge and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The challenge:</a:t>
            </a:r>
            <a:r>
              <a:rPr lang="en-US" altLang="en-US" sz="2400" dirty="0"/>
              <a:t> Ensure that </a:t>
            </a:r>
            <a:r>
              <a:rPr lang="en-US" altLang="en-US" sz="2400" dirty="0" smtClean="0"/>
              <a:t>wireless operators </a:t>
            </a:r>
            <a:r>
              <a:rPr lang="en-US" altLang="en-US" sz="2400" dirty="0"/>
              <a:t>can </a:t>
            </a:r>
            <a:r>
              <a:rPr lang="en-US" altLang="en-US" sz="2400" dirty="0" smtClean="0"/>
              <a:t>seamless coexist in licensed spectrum sharing scenarios</a:t>
            </a:r>
          </a:p>
          <a:p>
            <a:pPr marL="342900" lvl="2" indent="-342900"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Our contributions: </a:t>
            </a:r>
            <a:r>
              <a:rPr lang="en-US" altLang="en-US" sz="2400" dirty="0" smtClean="0"/>
              <a:t>Power control with bargaining for </a:t>
            </a:r>
            <a:r>
              <a:rPr lang="en-US" altLang="en-US" sz="2400" dirty="0"/>
              <a:t>i</a:t>
            </a:r>
            <a:r>
              <a:rPr lang="en-US" sz="2400" dirty="0" smtClean="0"/>
              <a:t>mprovement </a:t>
            </a:r>
            <a:r>
              <a:rPr lang="en-US" sz="2400" dirty="0"/>
              <a:t>of </a:t>
            </a:r>
            <a:r>
              <a:rPr lang="en-US" sz="2400" dirty="0" smtClean="0"/>
              <a:t>operators</a:t>
            </a:r>
            <a:r>
              <a:rPr lang="en-US" sz="2400" dirty="0"/>
              <a:t>’ </a:t>
            </a:r>
            <a:r>
              <a:rPr lang="en-US" sz="2400" dirty="0" smtClean="0"/>
              <a:t>revenues</a:t>
            </a:r>
          </a:p>
          <a:p>
            <a:pPr lvl="1">
              <a:defRPr/>
            </a:pPr>
            <a:r>
              <a:rPr lang="en-US" sz="2200" dirty="0"/>
              <a:t>Our joint power control and bargaining scheme </a:t>
            </a:r>
            <a:r>
              <a:rPr lang="en-US" sz="2200" dirty="0" smtClean="0">
                <a:solidFill>
                  <a:srgbClr val="FF0000"/>
                </a:solidFill>
              </a:rPr>
              <a:t>outperforms</a:t>
            </a:r>
            <a:r>
              <a:rPr lang="en-US" sz="2200" dirty="0" smtClean="0"/>
              <a:t> </a:t>
            </a:r>
            <a:r>
              <a:rPr lang="en-US" sz="2200" dirty="0"/>
              <a:t>both the NE without bargaining and classical pricing schemes in terms of revenue per operator and sum of revenues</a:t>
            </a:r>
          </a:p>
          <a:p>
            <a:pPr lvl="1">
              <a:defRPr/>
            </a:pPr>
            <a:r>
              <a:rPr lang="en-US" sz="2200" dirty="0"/>
              <a:t>A simple set of bargaining strategies maximizes the </a:t>
            </a:r>
            <a:r>
              <a:rPr lang="en-US" sz="2200" dirty="0">
                <a:solidFill>
                  <a:srgbClr val="FF0000"/>
                </a:solidFill>
              </a:rPr>
              <a:t>social welfare</a:t>
            </a:r>
            <a:r>
              <a:rPr lang="en-US" sz="2200" dirty="0"/>
              <a:t> </a:t>
            </a:r>
            <a:r>
              <a:rPr lang="en-US" sz="2200" dirty="0" smtClean="0"/>
              <a:t>for the case of 2 operators with </a:t>
            </a:r>
            <a:r>
              <a:rPr lang="en-US" sz="2200" dirty="0">
                <a:solidFill>
                  <a:srgbClr val="FF0000"/>
                </a:solidFill>
              </a:rPr>
              <a:t>lower</a:t>
            </a:r>
            <a:r>
              <a:rPr lang="en-US" sz="2200" dirty="0"/>
              <a:t> communication overhead than pricing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/>
          </a:p>
          <a:p>
            <a:pPr marL="342900" lvl="2" indent="-342900">
              <a:defRPr/>
            </a:pPr>
            <a:endParaRPr lang="el-GR" altLang="en-US" sz="2800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84678" y="6242050"/>
            <a:ext cx="900600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49D603-1EBC-4C96-9F12-FB7521F84664}" type="slidenum">
              <a:rPr lang="el-GR" altLang="en-US" smtClean="0">
                <a:latin typeface="Arial" charset="0"/>
                <a:cs typeface="Arial" charset="0"/>
              </a:rPr>
              <a:pPr/>
              <a:t>123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216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System Model</a:t>
            </a:r>
            <a:endParaRPr lang="en-US" smtClean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4114800" cy="2971800"/>
          </a:xfrm>
        </p:spPr>
        <p:txBody>
          <a:bodyPr/>
          <a:lstStyle/>
          <a:p>
            <a:pPr eaLnBrk="1" hangingPunct="1"/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400" smtClean="0"/>
              <a:t> operators,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smtClean="0"/>
              <a:t> BS per operator,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smtClean="0"/>
              <a:t> MN per BS</a:t>
            </a:r>
          </a:p>
          <a:p>
            <a:pPr eaLnBrk="1" hangingPunct="1"/>
            <a:r>
              <a:rPr lang="en-US" altLang="en-US" sz="2400" smtClean="0"/>
              <a:t>Each operator:</a:t>
            </a:r>
          </a:p>
          <a:p>
            <a:pPr lvl="1" eaLnBrk="1" hangingPunct="1"/>
            <a:r>
              <a:rPr lang="en-US" altLang="en-US" sz="2200" smtClean="0"/>
              <a:t>controls the power of     its BS</a:t>
            </a:r>
          </a:p>
          <a:p>
            <a:pPr lvl="1" eaLnBrk="1" hangingPunct="1"/>
            <a:r>
              <a:rPr lang="en-US" altLang="en-US" sz="2200" smtClean="0"/>
              <a:t>charges its MN per   round based on the QoS</a:t>
            </a:r>
          </a:p>
          <a:p>
            <a:pPr lvl="1" eaLnBrk="1" hangingPunct="1"/>
            <a:r>
              <a:rPr lang="en-US" altLang="en-US" sz="2200" smtClean="0"/>
              <a:t>aims at maximizing its revenue per round</a:t>
            </a:r>
          </a:p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0610" y="6242050"/>
            <a:ext cx="928736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8465F06-3CB8-4DC6-ADFA-CBB06EC3C6D7}" type="slidenum">
              <a:rPr lang="el-GR" altLang="en-US" smtClean="0">
                <a:latin typeface="Arial" charset="0"/>
                <a:cs typeface="Arial" charset="0"/>
              </a:rPr>
              <a:pPr/>
              <a:t>124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44958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400"/>
              <a:t>Each device: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altLang="en-US" sz="2200"/>
              <a:t>will not change operator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altLang="en-US" sz="2200"/>
              <a:t>downloads various files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altLang="en-US" sz="2200"/>
              <a:t>pays more for better QoS without min./max. QoS requirements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81200"/>
            <a:ext cx="4792663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226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Game Formulation</a:t>
            </a:r>
            <a:endParaRPr lang="el-GR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48600" cy="426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 non-cooperative game formulation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The game admits a unique Nash Equilibrium: All BSs transmit at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Our work: Can we find a more efficient operating point?</a:t>
            </a:r>
            <a:endParaRPr lang="el-GR" altLang="en-US" dirty="0" smtClean="0">
              <a:solidFill>
                <a:srgbClr val="FF0000"/>
              </a:solidFill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4064" y="6242050"/>
            <a:ext cx="798122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E2B0D72-59A8-4134-A8A3-232FC667AF8C}" type="slidenum">
              <a:rPr lang="el-GR" altLang="en-US" smtClean="0">
                <a:latin typeface="Arial" charset="0"/>
                <a:cs typeface="Arial" charset="0"/>
              </a:rPr>
              <a:pPr/>
              <a:t>125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895600"/>
          <a:ext cx="4038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362200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Players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BSs/Operators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Power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40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aseline="0" dirty="0" smtClean="0"/>
                        <a:t> in </a:t>
                      </a:r>
                      <a:r>
                        <a:rPr lang="en-US" alt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alt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en-US" sz="24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lang="en-US" alt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alt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en-US" sz="24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en-US" alt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dirty="0" smtClean="0">
                          <a:sym typeface="Wingdings" panose="05000000000000000000" pitchFamily="2" charset="2"/>
                        </a:rPr>
                        <a:t>Utility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en-US" sz="240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alt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altLang="en-US" sz="2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alt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(1+</a:t>
                      </a:r>
                      <a:r>
                        <a:rPr lang="en-US" altLang="en-US" sz="2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SIR</a:t>
                      </a:r>
                      <a:r>
                        <a:rPr lang="en-US" altLang="en-US" sz="240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alt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429000"/>
            <a:ext cx="20018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130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938" y="4440238"/>
            <a:ext cx="4792662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Analysis for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/>
              <a:t> Operators (1)</a:t>
            </a:r>
            <a:endParaRPr lang="el-GR" altLang="en-US" smtClean="0"/>
          </a:p>
        </p:txBody>
      </p:sp>
      <p:sp>
        <p:nvSpPr>
          <p:cNvPr id="39939" name="Content Placeholder 17"/>
          <p:cNvSpPr>
            <a:spLocks noGrp="1"/>
          </p:cNvSpPr>
          <p:nvPr>
            <p:ph idx="1"/>
          </p:nvPr>
        </p:nvSpPr>
        <p:spPr>
          <a:xfrm>
            <a:off x="685800" y="2209800"/>
            <a:ext cx="3886200" cy="4419600"/>
          </a:xfrm>
        </p:spPr>
        <p:txBody>
          <a:bodyPr/>
          <a:lstStyle/>
          <a:p>
            <a:r>
              <a:rPr lang="en-US" altLang="en-US" sz="2400" smtClean="0">
                <a:solidFill>
                  <a:srgbClr val="FF0000"/>
                </a:solidFill>
              </a:rPr>
              <a:t>Red</a:t>
            </a:r>
            <a:r>
              <a:rPr lang="en-US" altLang="en-US" sz="2400" smtClean="0"/>
              <a:t> makes a “take it or leave it”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/>
              <a:t>offer to </a:t>
            </a:r>
            <a:r>
              <a:rPr lang="en-US" altLang="en-US" sz="2400" smtClean="0">
                <a:solidFill>
                  <a:srgbClr val="111111"/>
                </a:solidFill>
              </a:rPr>
              <a:t>Black</a:t>
            </a:r>
          </a:p>
          <a:p>
            <a:r>
              <a:rPr lang="en-US" altLang="en-US" sz="2400" smtClean="0"/>
              <a:t>“I give you </a:t>
            </a:r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aseline="-2500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altLang="en-US" sz="2400" i="1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2400" smtClean="0"/>
              <a:t>€ </a:t>
            </a:r>
            <a:r>
              <a:rPr lang="en-US" altLang="en-US" sz="2400" smtClean="0"/>
              <a:t>to reduce your power        </a:t>
            </a:r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smtClean="0"/>
              <a:t> times”</a:t>
            </a:r>
            <a:endParaRPr lang="en-US" altLang="en-US" sz="2200" smtClean="0"/>
          </a:p>
          <a:p>
            <a:endParaRPr lang="en-US" altLang="en-US" sz="2400" smtClean="0">
              <a:solidFill>
                <a:srgbClr val="CB8B35"/>
              </a:solidFill>
            </a:endParaRPr>
          </a:p>
          <a:p>
            <a:endParaRPr lang="en-US" altLang="en-US" sz="2400" smtClean="0">
              <a:solidFill>
                <a:srgbClr val="CB8B35"/>
              </a:solidFill>
            </a:endParaRPr>
          </a:p>
          <a:p>
            <a:endParaRPr lang="en-US" altLang="en-US" sz="2400" smtClean="0">
              <a:solidFill>
                <a:srgbClr val="CB8B35"/>
              </a:solidFill>
            </a:endParaRPr>
          </a:p>
        </p:txBody>
      </p:sp>
      <p:sp>
        <p:nvSpPr>
          <p:cNvPr id="399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84408" y="6298322"/>
            <a:ext cx="872197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E401526-A6D3-4A78-A0B5-3624A62B1202}" type="slidenum">
              <a:rPr lang="en-US" altLang="en-US" smtClean="0">
                <a:latin typeface="Arial" charset="0"/>
                <a:cs typeface="Arial" charset="0"/>
              </a:rPr>
              <a:pPr/>
              <a:t>126</a:t>
            </a:fld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124200"/>
            <a:ext cx="6135688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05600" y="2312988"/>
            <a:ext cx="1752600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/>
              <a:t>NE revenue</a:t>
            </a:r>
            <a:endParaRPr lang="el-GR" sz="22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24400" y="2286000"/>
            <a:ext cx="1447800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/>
              <a:t>Estimated revenue</a:t>
            </a:r>
            <a:endParaRPr lang="el-GR" sz="2200"/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6629400" y="2743200"/>
            <a:ext cx="685800" cy="457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5029200" y="3055938"/>
            <a:ext cx="419100" cy="1444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48025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Analysis for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/>
              <a:t> Operators (2)</a:t>
            </a:r>
            <a:endParaRPr 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4876800" cy="42672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Black</a:t>
            </a:r>
            <a:r>
              <a:rPr lang="en-US" altLang="en-US" smtClean="0"/>
              <a:t> accepts the offer iff:</a:t>
            </a:r>
            <a:endParaRPr lang="en-US" altLang="en-US" smtClean="0">
              <a:solidFill>
                <a:srgbClr val="FF0000"/>
              </a:solidFill>
            </a:endParaRPr>
          </a:p>
          <a:p>
            <a:r>
              <a:rPr lang="en-US" altLang="en-US" smtClean="0">
                <a:solidFill>
                  <a:srgbClr val="FF0000"/>
                </a:solidFill>
              </a:rPr>
              <a:t>Win</a:t>
            </a:r>
            <a:r>
              <a:rPr lang="en-US" altLang="en-US" smtClean="0"/>
              <a:t>-</a:t>
            </a:r>
            <a:r>
              <a:rPr lang="en-US" altLang="en-US" smtClean="0">
                <a:solidFill>
                  <a:srgbClr val="000000"/>
                </a:solidFill>
              </a:rPr>
              <a:t>win</a:t>
            </a:r>
            <a:r>
              <a:rPr lang="en-US" altLang="en-US" smtClean="0"/>
              <a:t> scenario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Key question:</a:t>
            </a:r>
            <a:r>
              <a:rPr lang="en-US" altLang="en-US" smtClean="0"/>
              <a:t> Are there cases that the </a:t>
            </a:r>
            <a:r>
              <a:rPr lang="en-US" altLang="en-US" smtClean="0">
                <a:solidFill>
                  <a:srgbClr val="FF0000"/>
                </a:solidFill>
              </a:rPr>
              <a:t>maximum</a:t>
            </a:r>
            <a:r>
              <a:rPr lang="en-US" altLang="en-US" smtClean="0"/>
              <a:t> offer that </a:t>
            </a:r>
            <a:r>
              <a:rPr lang="en-US" altLang="en-US" smtClean="0">
                <a:solidFill>
                  <a:srgbClr val="FF0000"/>
                </a:solidFill>
              </a:rPr>
              <a:t>red</a:t>
            </a:r>
            <a:r>
              <a:rPr lang="en-US" altLang="en-US" smtClean="0"/>
              <a:t> can make is larger than the </a:t>
            </a:r>
            <a:r>
              <a:rPr lang="en-US" altLang="en-US" smtClean="0">
                <a:solidFill>
                  <a:srgbClr val="000000"/>
                </a:solidFill>
              </a:rPr>
              <a:t>minimum</a:t>
            </a:r>
            <a:r>
              <a:rPr lang="en-US" altLang="en-US" smtClean="0"/>
              <a:t> offer that </a:t>
            </a:r>
            <a:r>
              <a:rPr lang="en-US" altLang="en-US" smtClean="0">
                <a:solidFill>
                  <a:srgbClr val="000000"/>
                </a:solidFill>
              </a:rPr>
              <a:t>black</a:t>
            </a:r>
            <a:r>
              <a:rPr lang="en-US" altLang="en-US" smtClean="0"/>
              <a:t> should receive? </a:t>
            </a:r>
            <a:endParaRPr lang="el-GR" alt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8132" y="6242050"/>
            <a:ext cx="868461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6D24EC-DB73-43BC-98F0-58C109975C06}" type="slidenum">
              <a:rPr lang="el-GR" altLang="en-US" smtClean="0">
                <a:latin typeface="Arial" charset="0"/>
                <a:cs typeface="Arial" charset="0"/>
              </a:rPr>
              <a:pPr/>
              <a:t>127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0964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354263"/>
            <a:ext cx="4087813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6446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Analysis for </a:t>
            </a:r>
            <a:r>
              <a:rPr lang="en-US" altLang="en-US" smtClean="0">
                <a:cs typeface="Times New Roman" pitchFamily="18" charset="0"/>
              </a:rPr>
              <a:t>2</a:t>
            </a:r>
            <a:r>
              <a:rPr lang="en-US" altLang="en-US" smtClean="0"/>
              <a:t> Operators (1)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42200" y="6242050"/>
            <a:ext cx="812190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E50B8D-C01D-4F59-910F-8378826D7883}" type="slidenum">
              <a:rPr lang="el-GR" altLang="en-US" smtClean="0">
                <a:latin typeface="Arial" charset="0"/>
                <a:cs typeface="Arial" charset="0"/>
              </a:rPr>
              <a:pPr/>
              <a:t>128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93750" y="5105400"/>
            <a:ext cx="7937500" cy="19812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Good news:</a:t>
            </a:r>
            <a:r>
              <a:rPr lang="en-US" altLang="en-US" smtClean="0"/>
              <a:t> We can always find a better operating point than the NE without bargaining</a:t>
            </a:r>
          </a:p>
          <a:p>
            <a:endParaRPr lang="el-GR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2362200"/>
                <a:ext cx="7924800" cy="254505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Theorem: 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sz="2400" dirty="0">
                    <a:latin typeface="+mj-lt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sz="2400" dirty="0">
                    <a:latin typeface="+mj-lt"/>
                    <a:cs typeface="Times New Roman" pitchFamily="18" charset="0"/>
                  </a:rPr>
                  <a:t> the ratios of the path gain coefficient of the associated BS to the path gain coefficient of the interfering BS.</a:t>
                </a:r>
              </a:p>
              <a:p>
                <a:pPr lvl="1"/>
                <a:r>
                  <a:rPr lang="en-US" sz="2400" dirty="0">
                    <a:latin typeface="+mj-lt"/>
                    <a:cs typeface="Times New Roman" pitchFamily="18" charset="0"/>
                  </a:rPr>
                  <a:t>If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  <a:ea typeface="Cambria Math"/>
                        <a:cs typeface="Times New Roman" pitchFamily="18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1,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+mj-lt"/>
                    <a:cs typeface="Times New Roman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1,</m:t>
                        </m:r>
                        <m:r>
                          <m:rPr>
                            <m:nor/>
                          </m:rPr>
                          <a:rPr lang="en-US" sz="2400">
                            <a:latin typeface="+mj-lt"/>
                            <a:cs typeface="Times New Roman" pitchFamily="18" charset="0"/>
                          </a:rPr>
                          <m:t>max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dirty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2,</m:t>
                        </m:r>
                        <m:r>
                          <m:rPr>
                            <m:nor/>
                          </m:rPr>
                          <a:rPr lang="en-US" sz="2400">
                            <a:latin typeface="+mj-lt"/>
                            <a:cs typeface="Times New Roman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  <a:cs typeface="Times New Roman" pitchFamily="18" charset="0"/>
                </a:endParaRPr>
              </a:p>
              <a:p>
                <a:pPr lvl="1"/>
                <a:r>
                  <a:rPr lang="en-US" sz="2400" dirty="0">
                    <a:latin typeface="+mj-lt"/>
                    <a:cs typeface="Times New Roman" pitchFamily="18" charset="0"/>
                  </a:rPr>
                  <a:t>If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  <m:r>
                      <m:rPr>
                        <m:nor/>
                      </m:rPr>
                      <a:rPr lang="en-US" sz="2400">
                        <a:latin typeface="+mj-lt"/>
                        <a:ea typeface="Cambria Math"/>
                        <a:cs typeface="Times New Roman" pitchFamily="18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1,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+mj-lt"/>
                    <a:cs typeface="Times New Roman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2,</m:t>
                        </m:r>
                        <m:r>
                          <m:rPr>
                            <m:nor/>
                          </m:rPr>
                          <a:rPr lang="en-US" sz="2400">
                            <a:latin typeface="+mj-lt"/>
                            <a:cs typeface="Times New Roman" pitchFamily="18" charset="0"/>
                          </a:rPr>
                          <m:t>max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dirty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1,</m:t>
                        </m:r>
                        <m:r>
                          <m:rPr>
                            <m:nor/>
                          </m:rPr>
                          <a:rPr lang="en-US" sz="2400">
                            <a:latin typeface="+mj-lt"/>
                            <a:cs typeface="Times New Roman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l-G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2200"/>
                <a:ext cx="7924800" cy="2545056"/>
              </a:xfrm>
              <a:prstGeom prst="rect">
                <a:avLst/>
              </a:prstGeom>
              <a:blipFill rotWithShape="1">
                <a:blip r:embed="rId3"/>
                <a:stretch>
                  <a:fillRect l="-1152" b="-2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78472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Analysis for </a:t>
            </a:r>
            <a:r>
              <a:rPr lang="en-US" altLang="en-US" smtClean="0">
                <a:cs typeface="Times New Roman" pitchFamily="18" charset="0"/>
              </a:rPr>
              <a:t>2</a:t>
            </a:r>
            <a:r>
              <a:rPr lang="en-US" altLang="en-US" smtClean="0"/>
              <a:t> Operators (2)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40672" y="6242050"/>
            <a:ext cx="1037273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C3F6E22-AF60-41AB-B53D-3843CC5C74AE}" type="slidenum">
              <a:rPr lang="el-GR" altLang="en-US" smtClean="0">
                <a:latin typeface="Arial" charset="0"/>
                <a:cs typeface="Arial" charset="0"/>
              </a:rPr>
              <a:pPr/>
              <a:t>129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5500" y="4038600"/>
            <a:ext cx="7937500" cy="19812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Better news:</a:t>
            </a:r>
            <a:r>
              <a:rPr lang="en-US" altLang="en-US" smtClean="0"/>
              <a:t> By asking for the maximum power reduction, the operators will reach to an agreement at either point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mtClean="0"/>
              <a:t> or point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/>
              <a:t> and they will maximize the </a:t>
            </a:r>
            <a:r>
              <a:rPr lang="en-US" altLang="en-US" smtClean="0">
                <a:solidFill>
                  <a:srgbClr val="FF0000"/>
                </a:solidFill>
              </a:rPr>
              <a:t>social welfare</a:t>
            </a:r>
            <a:r>
              <a:rPr lang="en-US" altLang="en-US" smtClean="0"/>
              <a:t> </a:t>
            </a:r>
          </a:p>
          <a:p>
            <a:endParaRPr lang="el-GR" smtClean="0"/>
          </a:p>
        </p:txBody>
      </p:sp>
      <p:sp>
        <p:nvSpPr>
          <p:cNvPr id="4" name="Rectangle 3"/>
          <p:cNvSpPr/>
          <p:nvPr/>
        </p:nvSpPr>
        <p:spPr>
          <a:xfrm>
            <a:off x="838200" y="2362200"/>
            <a:ext cx="7924800" cy="15700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Theorem: </a:t>
            </a:r>
            <a:r>
              <a:rPr lang="en-US" sz="2400" dirty="0">
                <a:latin typeface="+mn-lt"/>
                <a:cs typeface="+mn-cs"/>
              </a:rPr>
              <a:t>The maximum sum of revenues of the operators corresponds to one of the</a:t>
            </a:r>
          </a:p>
          <a:p>
            <a:pPr eaLnBrk="0" hangingPunct="0">
              <a:defRPr/>
            </a:pPr>
            <a:r>
              <a:rPr lang="en-US" sz="2400" dirty="0">
                <a:latin typeface="+mn-lt"/>
                <a:cs typeface="+mn-cs"/>
              </a:rPr>
              <a:t>following operating points: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)=(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or</a:t>
            </a:r>
            <a:r>
              <a:rPr lang="en-US" sz="2400" dirty="0">
                <a:latin typeface="Arial" panose="020B0604020202020204" pitchFamily="34" charset="0"/>
                <a:cs typeface="+mn-cs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)=(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+mn-cs"/>
              </a:rPr>
              <a:t>.</a:t>
            </a:r>
            <a:endParaRPr lang="el-GR" sz="2400" dirty="0">
              <a:latin typeface="+mj-l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743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2CF21-F65E-44A4-9146-D2252243F467}" type="slidenum">
              <a:rPr lang="el-GR" altLang="en-US"/>
              <a:pPr>
                <a:defRPr/>
              </a:pPr>
              <a:t>13</a:t>
            </a:fld>
            <a:endParaRPr lang="el-GR" altLang="en-US"/>
          </a:p>
        </p:txBody>
      </p:sp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l-GR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793" y="2362200"/>
            <a:ext cx="8207328" cy="41792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Part I: </a:t>
            </a:r>
            <a:r>
              <a:rPr lang="el-GR" dirty="0" err="1" smtClean="0"/>
              <a:t>Towards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5G </a:t>
            </a:r>
            <a:r>
              <a:rPr lang="el-GR" dirty="0" err="1" smtClean="0"/>
              <a:t>Era</a:t>
            </a:r>
            <a:endParaRPr lang="el-GR" dirty="0" smtClean="0"/>
          </a:p>
          <a:p>
            <a:pPr>
              <a:lnSpc>
                <a:spcPct val="90000"/>
              </a:lnSpc>
            </a:pPr>
            <a:r>
              <a:rPr lang="el-GR" dirty="0" err="1" smtClean="0"/>
              <a:t>Part</a:t>
            </a:r>
            <a:r>
              <a:rPr lang="el-GR" dirty="0" smtClean="0"/>
              <a:t> II: </a:t>
            </a:r>
            <a:r>
              <a:rPr lang="el-GR" dirty="0" err="1" smtClean="0"/>
              <a:t>Small</a:t>
            </a:r>
            <a:r>
              <a:rPr lang="el-GR" dirty="0" smtClean="0"/>
              <a:t> </a:t>
            </a:r>
            <a:r>
              <a:rPr lang="el-GR" dirty="0" err="1" smtClean="0"/>
              <a:t>Cells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l-GR" dirty="0" err="1" smtClean="0"/>
              <a:t>Part</a:t>
            </a:r>
            <a:r>
              <a:rPr lang="el-GR" dirty="0" smtClean="0"/>
              <a:t> III: </a:t>
            </a:r>
            <a:r>
              <a:rPr lang="el-GR" dirty="0" err="1" smtClean="0"/>
              <a:t>Device</a:t>
            </a:r>
            <a:r>
              <a:rPr lang="el-GR" dirty="0" smtClean="0"/>
              <a:t>-</a:t>
            </a:r>
            <a:r>
              <a:rPr lang="el-GR" dirty="0" err="1" smtClean="0"/>
              <a:t>to</a:t>
            </a:r>
            <a:r>
              <a:rPr lang="el-GR" dirty="0" smtClean="0"/>
              <a:t>-</a:t>
            </a:r>
            <a:r>
              <a:rPr lang="el-GR" dirty="0" err="1" smtClean="0"/>
              <a:t>Device</a:t>
            </a:r>
            <a:r>
              <a:rPr lang="el-GR" dirty="0" smtClean="0"/>
              <a:t> (D2D) </a:t>
            </a:r>
            <a:r>
              <a:rPr lang="el-GR" dirty="0" err="1" smtClean="0"/>
              <a:t>Communications</a:t>
            </a:r>
            <a:endParaRPr lang="el-GR" dirty="0" smtClean="0"/>
          </a:p>
          <a:p>
            <a:r>
              <a:rPr lang="en-US" dirty="0"/>
              <a:t>Part </a:t>
            </a:r>
            <a:r>
              <a:rPr lang="en-US" dirty="0" smtClean="0"/>
              <a:t>IV: </a:t>
            </a:r>
            <a:r>
              <a:rPr lang="en-US" dirty="0"/>
              <a:t>Game Theoretic Approaches for Resource Allocation in Modern Wireless Networks</a:t>
            </a:r>
          </a:p>
          <a:p>
            <a:r>
              <a:rPr lang="el-GR" dirty="0" err="1"/>
              <a:t>Part</a:t>
            </a:r>
            <a:r>
              <a:rPr lang="el-GR" dirty="0"/>
              <a:t> </a:t>
            </a:r>
            <a:r>
              <a:rPr lang="el-GR" dirty="0" smtClean="0"/>
              <a:t>V: </a:t>
            </a:r>
            <a:r>
              <a:rPr lang="el-GR" dirty="0" err="1"/>
              <a:t>Licensed</a:t>
            </a:r>
            <a:r>
              <a:rPr lang="el-GR" dirty="0"/>
              <a:t> </a:t>
            </a:r>
            <a:r>
              <a:rPr lang="el-GR" dirty="0" err="1"/>
              <a:t>Spectrum</a:t>
            </a:r>
            <a:r>
              <a:rPr lang="el-GR" dirty="0"/>
              <a:t> </a:t>
            </a:r>
            <a:r>
              <a:rPr lang="el-GR" dirty="0" err="1"/>
              <a:t>Sharing</a:t>
            </a:r>
            <a:r>
              <a:rPr lang="el-GR" dirty="0"/>
              <a:t> </a:t>
            </a:r>
            <a:r>
              <a:rPr lang="el-GR" dirty="0" err="1"/>
              <a:t>Scenarios</a:t>
            </a:r>
            <a:endParaRPr lang="el-GR" dirty="0"/>
          </a:p>
          <a:p>
            <a:r>
              <a:rPr lang="el-GR" dirty="0" err="1"/>
              <a:t>Part</a:t>
            </a:r>
            <a:r>
              <a:rPr lang="el-GR" dirty="0"/>
              <a:t> </a:t>
            </a:r>
            <a:r>
              <a:rPr lang="el-GR" dirty="0" smtClean="0"/>
              <a:t>VI: </a:t>
            </a:r>
            <a:r>
              <a:rPr lang="el-GR" dirty="0" err="1"/>
              <a:t>Conclusions</a:t>
            </a:r>
            <a:r>
              <a:rPr lang="el-GR" dirty="0"/>
              <a:t> </a:t>
            </a:r>
          </a:p>
          <a:p>
            <a:pPr>
              <a:lnSpc>
                <a:spcPct val="90000"/>
              </a:lnSpc>
            </a:pPr>
            <a:endParaRPr lang="el-GR" dirty="0" smtClean="0"/>
          </a:p>
          <a:p>
            <a:pPr>
              <a:lnSpc>
                <a:spcPct val="90000"/>
              </a:lnSpc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224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4338" y="6242050"/>
            <a:ext cx="830262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320140A-39D5-40FB-910F-CB82C80C46B4}" type="slidenum">
              <a:rPr lang="el-GR" altLang="en-US" smtClean="0">
                <a:latin typeface="Arial" charset="0"/>
                <a:cs typeface="Arial" charset="0"/>
              </a:rPr>
              <a:pPr/>
              <a:t>130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505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Numerical Examples (1)</a:t>
            </a:r>
            <a:endParaRPr lang="el-GR" altLang="en-US" smtClean="0"/>
          </a:p>
        </p:txBody>
      </p:sp>
      <p:sp>
        <p:nvSpPr>
          <p:cNvPr id="45060" name="TextBox 14"/>
          <p:cNvSpPr txBox="1">
            <a:spLocks noChangeArrowheads="1"/>
          </p:cNvSpPr>
          <p:nvPr/>
        </p:nvSpPr>
        <p:spPr bwMode="auto">
          <a:xfrm>
            <a:off x="7467600" y="35925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/>
              <a:t>limit</a:t>
            </a:r>
            <a:endParaRPr lang="el-GR" altLang="en-US"/>
          </a:p>
        </p:txBody>
      </p:sp>
      <p:pic>
        <p:nvPicPr>
          <p:cNvPr id="4506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52900" y="2087563"/>
            <a:ext cx="4868863" cy="3946525"/>
          </a:xfrm>
        </p:spPr>
      </p:pic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8001000" y="1730375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/>
              <a:t>minimum offer</a:t>
            </a:r>
            <a:endParaRPr lang="el-GR" altLang="en-US" sz="2000"/>
          </a:p>
        </p:txBody>
      </p:sp>
      <p:sp>
        <p:nvSpPr>
          <p:cNvPr id="28683" name="Up Arrow 10"/>
          <p:cNvSpPr>
            <a:spLocks noChangeArrowheads="1"/>
          </p:cNvSpPr>
          <p:nvPr/>
        </p:nvSpPr>
        <p:spPr bwMode="auto">
          <a:xfrm>
            <a:off x="5105400" y="5540375"/>
            <a:ext cx="304800" cy="533400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 altLang="en-US"/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4572000" y="5997575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/>
              <a:t>Maximum offer</a:t>
            </a:r>
            <a:endParaRPr lang="el-GR" altLang="en-US" sz="2000"/>
          </a:p>
        </p:txBody>
      </p:sp>
      <p:sp>
        <p:nvSpPr>
          <p:cNvPr id="28679" name="Down Arrow 5"/>
          <p:cNvSpPr>
            <a:spLocks noChangeArrowheads="1"/>
          </p:cNvSpPr>
          <p:nvPr/>
        </p:nvSpPr>
        <p:spPr bwMode="auto">
          <a:xfrm>
            <a:off x="8458200" y="2492375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 altLang="en-US"/>
          </a:p>
        </p:txBody>
      </p:sp>
      <p:sp>
        <p:nvSpPr>
          <p:cNvPr id="45066" name="TextBox 2"/>
          <p:cNvSpPr txBox="1">
            <a:spLocks noChangeArrowheads="1"/>
          </p:cNvSpPr>
          <p:nvPr/>
        </p:nvSpPr>
        <p:spPr bwMode="auto">
          <a:xfrm>
            <a:off x="2743200" y="5083175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Revenue </a:t>
            </a:r>
          </a:p>
          <a:p>
            <a:pPr algn="ctr" eaLnBrk="0" hangingPunct="0"/>
            <a:r>
              <a:rPr lang="en-US" sz="2000"/>
              <a:t>at the NE</a:t>
            </a:r>
            <a:endParaRPr lang="el-GR" sz="2000"/>
          </a:p>
        </p:txBody>
      </p:sp>
      <p:sp>
        <p:nvSpPr>
          <p:cNvPr id="45067" name="Right Arrow 3"/>
          <p:cNvSpPr>
            <a:spLocks noChangeArrowheads="1"/>
          </p:cNvSpPr>
          <p:nvPr/>
        </p:nvSpPr>
        <p:spPr bwMode="auto">
          <a:xfrm>
            <a:off x="4038600" y="5334000"/>
            <a:ext cx="685800" cy="206375"/>
          </a:xfrm>
          <a:prstGeom prst="rightArrow">
            <a:avLst>
              <a:gd name="adj1" fmla="val 50000"/>
              <a:gd name="adj2" fmla="val 502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>
            <a:off x="838200" y="2362200"/>
            <a:ext cx="1981200" cy="1524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</a:rPr>
              <a:t>1                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1200" baseline="-25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20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</a:rPr>
              <a:t>1                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l-GR" sz="12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3000" y="2384425"/>
            <a:ext cx="3733800" cy="31019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400"/>
          </a:p>
          <a:p>
            <a:pPr algn="ctr" eaLnBrk="0" hangingPunct="0"/>
            <a:endParaRPr lang="en-US" sz="2400"/>
          </a:p>
          <a:p>
            <a:pPr algn="ctr" eaLnBrk="0" hangingPunct="0"/>
            <a:endParaRPr lang="en-US" sz="2400"/>
          </a:p>
          <a:p>
            <a:pPr algn="ctr" eaLnBrk="0" hangingPunct="0"/>
            <a:r>
              <a:rPr lang="en-US" sz="2400"/>
              <a:t>All these points are more efficient than the NE</a:t>
            </a:r>
            <a:endParaRPr lang="el-GR" sz="24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91000" y="60198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BargainingA1(2): Revenue of </a:t>
            </a:r>
            <a:r>
              <a:rPr lang="en-US" altLang="en-US" sz="2000"/>
              <a:t>OP</a:t>
            </a:r>
            <a:r>
              <a:rPr lang="en-US" altLang="en-US" sz="2000" baseline="-25000"/>
              <a:t>1</a:t>
            </a:r>
            <a:r>
              <a:rPr lang="en-US" sz="2000"/>
              <a:t> (</a:t>
            </a:r>
            <a:r>
              <a:rPr lang="en-US" altLang="en-US" sz="2000"/>
              <a:t>OP</a:t>
            </a:r>
            <a:r>
              <a:rPr lang="en-US" altLang="en-US" sz="2000" baseline="-25000"/>
              <a:t>2</a:t>
            </a:r>
            <a:r>
              <a:rPr lang="en-US" altLang="en-US" sz="2000"/>
              <a:t>)</a:t>
            </a:r>
            <a:r>
              <a:rPr lang="en-US" altLang="en-US" sz="2000" baseline="-25000"/>
              <a:t> </a:t>
            </a:r>
            <a:r>
              <a:rPr lang="en-US" sz="2000"/>
              <a:t>when </a:t>
            </a:r>
            <a:r>
              <a:rPr lang="en-US" altLang="en-US" sz="2000"/>
              <a:t>OP</a:t>
            </a:r>
            <a:r>
              <a:rPr lang="en-US" altLang="en-US" sz="2000" baseline="-25000"/>
              <a:t>1</a:t>
            </a:r>
            <a:r>
              <a:rPr lang="en-US" sz="2000"/>
              <a:t> makes offers</a:t>
            </a:r>
            <a:endParaRPr lang="el-GR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838200" y="3962400"/>
                <a:ext cx="1981200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l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l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l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400" dirty="0" smtClean="0"/>
                  <a:t>OP</a:t>
                </a:r>
                <a:r>
                  <a:rPr lang="en-US" altLang="en-US" sz="2400" baseline="-25000" dirty="0" smtClean="0"/>
                  <a:t>1</a:t>
                </a:r>
                <a:r>
                  <a:rPr lang="en-US" altLang="en-US" sz="2400" dirty="0" smtClean="0"/>
                  <a:t> offers</a:t>
                </a:r>
              </a:p>
              <a:p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=32</a:t>
                </a:r>
              </a:p>
              <a:p>
                <a:r>
                  <a:rPr lang="en-US" alt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=1.15</a:t>
                </a:r>
              </a:p>
              <a:p>
                <a:r>
                  <a:rPr lang="en-US" alt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21</m:t>
                            </m:r>
                          </m:sub>
                        </m:sSub>
                      </m:den>
                    </m:f>
                    <m:r>
                      <a:rPr lang="en-US" sz="240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alt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alt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962400"/>
                <a:ext cx="1981200" cy="2514600"/>
              </a:xfrm>
              <a:prstGeom prst="rect">
                <a:avLst/>
              </a:prstGeom>
              <a:blipFill rotWithShape="1">
                <a:blip r:embed="rId4"/>
                <a:stretch>
                  <a:fillRect l="-2154" t="-1695" r="-1538" b="-75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673267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3" grpId="0" animBg="1"/>
      <p:bldP spid="28684" grpId="0"/>
      <p:bldP spid="28679" grpId="0" animBg="1"/>
      <p:bldP spid="7" grpId="0" animBg="1"/>
      <p:bldP spid="7" grpId="1" animBg="1"/>
      <p:bldP spid="17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Numerical Examples (2)-</a:t>
            </a:r>
            <a:br>
              <a:rPr lang="en-US" altLang="en-US" dirty="0" smtClean="0"/>
            </a:br>
            <a:r>
              <a:rPr lang="en-US" altLang="en-US" dirty="0" smtClean="0"/>
              <a:t>Sum of Revenues</a:t>
            </a:r>
            <a:endParaRPr lang="el-GR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BargainingA/B </a:t>
            </a:r>
            <a:r>
              <a:rPr lang="en-US" smtClean="0">
                <a:solidFill>
                  <a:srgbClr val="FF0000"/>
                </a:solidFill>
              </a:rPr>
              <a:t>strictly</a:t>
            </a:r>
            <a:r>
              <a:rPr lang="en-US" smtClean="0"/>
              <a:t> outperforms NE and Pricing in terms of sum of revenues</a:t>
            </a:r>
          </a:p>
          <a:p>
            <a:r>
              <a:rPr lang="en-US" smtClean="0"/>
              <a:t>BargainingB maximizes the </a:t>
            </a:r>
            <a:r>
              <a:rPr lang="en-US" smtClean="0">
                <a:solidFill>
                  <a:srgbClr val="FF0000"/>
                </a:solidFill>
              </a:rPr>
              <a:t>social welfare</a:t>
            </a:r>
            <a:endParaRPr lang="el-GR" smtClean="0">
              <a:solidFill>
                <a:srgbClr val="FF0000"/>
              </a:solidFill>
            </a:endParaRPr>
          </a:p>
        </p:txBody>
      </p:sp>
      <p:pic>
        <p:nvPicPr>
          <p:cNvPr id="50179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2362200"/>
            <a:ext cx="4991100" cy="4038600"/>
          </a:xfrm>
        </p:spPr>
      </p:pic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5562600" y="4419600"/>
            <a:ext cx="1447800" cy="369888"/>
          </a:xfrm>
          <a:prstGeom prst="rect">
            <a:avLst/>
          </a:prstGeom>
          <a:noFill/>
          <a:ln w="9525">
            <a:solidFill>
              <a:srgbClr val="1111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111111"/>
                </a:solidFill>
              </a:rPr>
              <a:t>[Huang,06]</a:t>
            </a:r>
            <a:endParaRPr lang="el-GR">
              <a:solidFill>
                <a:srgbClr val="111111"/>
              </a:solidFill>
            </a:endParaRPr>
          </a:p>
        </p:txBody>
      </p:sp>
      <p:sp>
        <p:nvSpPr>
          <p:cNvPr id="501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28406" y="6242050"/>
            <a:ext cx="816194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5BDE630-46D7-4C62-B3D4-6137048F4B53}" type="slidenum">
              <a:rPr lang="el-GR" altLang="en-US" smtClean="0">
                <a:latin typeface="Arial" charset="0"/>
                <a:cs typeface="Arial" charset="0"/>
              </a:rPr>
              <a:pPr/>
              <a:t>131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6400800" y="3830638"/>
            <a:ext cx="685800" cy="207962"/>
          </a:xfrm>
          <a:prstGeom prst="rightArrow">
            <a:avLst>
              <a:gd name="adj1" fmla="val 50000"/>
              <a:gd name="adj2" fmla="val 4983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50183" name="Right Arrow 9"/>
          <p:cNvSpPr>
            <a:spLocks noChangeArrowheads="1"/>
          </p:cNvSpPr>
          <p:nvPr/>
        </p:nvSpPr>
        <p:spPr bwMode="auto">
          <a:xfrm>
            <a:off x="6400800" y="4135438"/>
            <a:ext cx="685800" cy="207962"/>
          </a:xfrm>
          <a:prstGeom prst="rightArrow">
            <a:avLst>
              <a:gd name="adj1" fmla="val 50000"/>
              <a:gd name="adj2" fmla="val 4983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4800600" y="4516438"/>
            <a:ext cx="685800" cy="207962"/>
          </a:xfrm>
          <a:prstGeom prst="rightArrow">
            <a:avLst>
              <a:gd name="adj1" fmla="val 50000"/>
              <a:gd name="adj2" fmla="val 4983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630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Agenda for Future Directions</a:t>
            </a:r>
            <a:endParaRPr lang="el-G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6200" cy="3724275"/>
          </a:xfrm>
        </p:spPr>
        <p:txBody>
          <a:bodyPr/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/>
              <a:t> Operators</a:t>
            </a:r>
          </a:p>
          <a:p>
            <a:r>
              <a:rPr lang="en-US" smtClean="0"/>
              <a:t>Minimum/maximum data rates</a:t>
            </a:r>
          </a:p>
          <a:p>
            <a:r>
              <a:rPr lang="en-US" smtClean="0"/>
              <a:t>Coalitional game theory</a:t>
            </a:r>
          </a:p>
          <a:p>
            <a:pPr lvl="1"/>
            <a:r>
              <a:rPr lang="en-US" altLang="en-US" smtClean="0"/>
              <a:t>How to share their revenues?</a:t>
            </a:r>
            <a:endParaRPr lang="en-US" smtClean="0"/>
          </a:p>
          <a:p>
            <a:pPr lvl="1"/>
            <a:r>
              <a:rPr lang="en-US" smtClean="0"/>
              <a:t>Shapley value, core</a:t>
            </a:r>
          </a:p>
          <a:p>
            <a:pPr lvl="1"/>
            <a:r>
              <a:rPr lang="en-US" smtClean="0"/>
              <a:t>Nash Bargaining Solution</a:t>
            </a:r>
          </a:p>
          <a:p>
            <a:pPr lvl="1"/>
            <a:r>
              <a:rPr lang="en-US" smtClean="0"/>
              <a:t>Communication overhead</a:t>
            </a:r>
            <a:endParaRPr lang="el-GR" smtClean="0"/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270" y="6242050"/>
            <a:ext cx="816194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BBA7DFC-9FBA-402A-92D1-7EB92A6E6C6B}" type="slidenum">
              <a:rPr lang="el-GR" altLang="en-US" smtClean="0">
                <a:latin typeface="Arial" charset="0"/>
                <a:cs typeface="Arial" charset="0"/>
              </a:rPr>
              <a:pPr/>
              <a:t>132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71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Access Competition in </a:t>
            </a:r>
            <a:r>
              <a:rPr lang="en-US" dirty="0" smtClean="0"/>
              <a:t>Device-to-Device Networks</a:t>
            </a:r>
          </a:p>
          <a:p>
            <a:pPr lvl="1"/>
            <a:r>
              <a:rPr lang="en-US" dirty="0" smtClean="0"/>
              <a:t>V.G. </a:t>
            </a:r>
            <a:r>
              <a:rPr lang="en-US" dirty="0" err="1" smtClean="0"/>
              <a:t>Douros</a:t>
            </a:r>
            <a:r>
              <a:rPr lang="en-US" dirty="0" smtClean="0"/>
              <a:t>, S. </a:t>
            </a:r>
            <a:r>
              <a:rPr lang="en-US" dirty="0" err="1" smtClean="0"/>
              <a:t>Toumpis</a:t>
            </a:r>
            <a:r>
              <a:rPr lang="en-US" dirty="0" smtClean="0"/>
              <a:t>, G.C. </a:t>
            </a:r>
            <a:r>
              <a:rPr lang="en-US" dirty="0" err="1" smtClean="0"/>
              <a:t>Polyzos</a:t>
            </a:r>
            <a:r>
              <a:rPr lang="en-US" dirty="0" smtClean="0"/>
              <a:t>, IWCMC 2014.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074" y="6242050"/>
            <a:ext cx="735669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133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6644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Challenge and Contributions</a:t>
            </a:r>
            <a:endParaRPr lang="el-G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286000"/>
            <a:ext cx="8153400" cy="4419600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l"/>
              <a:defRPr/>
            </a:pPr>
            <a:r>
              <a:rPr lang="en-US" altLang="en-US" dirty="0">
                <a:solidFill>
                  <a:srgbClr val="FF0000"/>
                </a:solidFill>
              </a:rPr>
              <a:t>The challenge: </a:t>
            </a:r>
            <a:r>
              <a:rPr lang="en-US" altLang="en-US" dirty="0"/>
              <a:t>Seamless coexistence of autonomous devices that form a </a:t>
            </a:r>
            <a:r>
              <a:rPr lang="en-US" altLang="en-US" dirty="0" smtClean="0"/>
              <a:t>D2D </a:t>
            </a:r>
            <a:r>
              <a:rPr lang="en-US" altLang="en-US" dirty="0"/>
              <a:t>network</a:t>
            </a:r>
          </a:p>
          <a:p>
            <a:pPr marL="342900" lvl="1" indent="-342900">
              <a:buFont typeface="Wingdings" panose="05000000000000000000" pitchFamily="2" charset="2"/>
              <a:buChar char="l"/>
              <a:defRPr/>
            </a:pPr>
            <a:r>
              <a:rPr lang="en-US" altLang="en-US" dirty="0">
                <a:solidFill>
                  <a:srgbClr val="FF0000"/>
                </a:solidFill>
              </a:rPr>
              <a:t>Our </a:t>
            </a:r>
            <a:r>
              <a:rPr lang="en-US" altLang="en-US" dirty="0" smtClean="0">
                <a:solidFill>
                  <a:srgbClr val="FF0000"/>
                </a:solidFill>
              </a:rPr>
              <a:t>work: </a:t>
            </a:r>
            <a:r>
              <a:rPr lang="en-US" altLang="en-US" dirty="0" smtClean="0"/>
              <a:t>Channel </a:t>
            </a:r>
            <a:r>
              <a:rPr lang="en-US" altLang="en-US" dirty="0"/>
              <a:t>access in </a:t>
            </a:r>
            <a:r>
              <a:rPr lang="en-US" altLang="en-US" dirty="0" smtClean="0">
                <a:solidFill>
                  <a:srgbClr val="FF0000"/>
                </a:solidFill>
              </a:rPr>
              <a:t>linear/tree</a:t>
            </a:r>
            <a:r>
              <a:rPr lang="en-US" altLang="en-US" dirty="0" smtClean="0"/>
              <a:t> D2D </a:t>
            </a:r>
            <a:r>
              <a:rPr lang="en-US" altLang="en-US" dirty="0"/>
              <a:t>networks </a:t>
            </a:r>
            <a:endParaRPr lang="en-US" altLang="en-US" dirty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en-US" sz="2200" dirty="0"/>
              <a:t>When a node should send its data?</a:t>
            </a:r>
            <a:r>
              <a:rPr lang="en-US" sz="2200" dirty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Contributions:</a:t>
            </a: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n-US" sz="2200" dirty="0"/>
              <a:t>We propose two </a:t>
            </a:r>
            <a:r>
              <a:rPr lang="en-US" sz="2200" dirty="0">
                <a:solidFill>
                  <a:srgbClr val="FF0000"/>
                </a:solidFill>
              </a:rPr>
              <a:t>distributed</a:t>
            </a:r>
            <a:r>
              <a:rPr lang="en-US" sz="2200" dirty="0"/>
              <a:t> schemes with different level of cooperation that converge </a:t>
            </a:r>
            <a:r>
              <a:rPr lang="en-US" sz="2200" dirty="0" smtClean="0"/>
              <a:t>fast to </a:t>
            </a:r>
            <a:r>
              <a:rPr lang="en-US" sz="2200" dirty="0"/>
              <a:t>a NE</a:t>
            </a:r>
          </a:p>
          <a:p>
            <a:pPr lvl="1">
              <a:defRPr/>
            </a:pPr>
            <a:r>
              <a:rPr lang="en-US" sz="2200" dirty="0"/>
              <a:t>We analyze the </a:t>
            </a:r>
            <a:r>
              <a:rPr lang="en-US" sz="2200" dirty="0">
                <a:solidFill>
                  <a:srgbClr val="FF0000"/>
                </a:solidFill>
              </a:rPr>
              <a:t>structural</a:t>
            </a:r>
            <a:r>
              <a:rPr lang="en-US" sz="2200" dirty="0"/>
              <a:t> properties of the NE</a:t>
            </a:r>
          </a:p>
          <a:p>
            <a:pPr lvl="1">
              <a:defRPr/>
            </a:pPr>
            <a:r>
              <a:rPr lang="en-US" sz="2200" dirty="0"/>
              <a:t>We </a:t>
            </a:r>
            <a:r>
              <a:rPr lang="en-US" sz="2200" dirty="0" smtClean="0"/>
              <a:t>highlight the </a:t>
            </a:r>
            <a:r>
              <a:rPr lang="en-US" sz="2200" dirty="0"/>
              <a:t>differences from typical scheduling approaches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1400" dirty="0" smtClean="0"/>
          </a:p>
          <a:p>
            <a:pPr marL="457200" lvl="1" indent="0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798" y="6242050"/>
            <a:ext cx="830262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B52E10-8A9F-44B6-8F1C-CE92B49BFC38}" type="slidenum">
              <a:rPr lang="el-GR" altLang="en-US" smtClean="0">
                <a:latin typeface="Arial" charset="0"/>
                <a:cs typeface="Arial" charset="0"/>
              </a:rPr>
              <a:pPr/>
              <a:t>134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435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Problem Description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305800" cy="4191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400" dirty="0" smtClean="0"/>
              <a:t>Each node in this linear D2D network either transmits to one of its neighbors or waits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Saturated</a:t>
            </a:r>
            <a:r>
              <a:rPr lang="en-US" sz="2400" dirty="0" smtClean="0"/>
              <a:t> unicast traffic, </a:t>
            </a:r>
            <a:r>
              <a:rPr lang="en-US" sz="2400" dirty="0" smtClean="0">
                <a:solidFill>
                  <a:srgbClr val="FF0000"/>
                </a:solidFill>
              </a:rPr>
              <a:t>indifferent</a:t>
            </a:r>
            <a:r>
              <a:rPr lang="en-US" sz="2400" dirty="0" smtClean="0"/>
              <a:t> to which to transmit at</a:t>
            </a:r>
          </a:p>
          <a:p>
            <a:pPr>
              <a:defRPr/>
            </a:pPr>
            <a:r>
              <a:rPr lang="en-US" sz="2400" dirty="0" smtClean="0"/>
              <a:t>Node 3 transmits successfully to node 4 </a:t>
            </a:r>
            <a:r>
              <a:rPr lang="en-US" sz="2400" dirty="0" err="1" smtClean="0">
                <a:solidFill>
                  <a:srgbClr val="FF0000"/>
                </a:solidFill>
              </a:rPr>
              <a:t>iff</a:t>
            </a:r>
            <a:r>
              <a:rPr lang="en-US" sz="2400" dirty="0" smtClean="0">
                <a:solidFill>
                  <a:srgbClr val="FF0000"/>
                </a:solidFill>
              </a:rPr>
              <a:t> none </a:t>
            </a:r>
            <a:r>
              <a:rPr lang="en-US" sz="2400" dirty="0" smtClean="0"/>
              <a:t>of the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transmissions take place</a:t>
            </a:r>
          </a:p>
          <a:p>
            <a:pPr>
              <a:defRPr/>
            </a:pPr>
            <a:r>
              <a:rPr lang="en-US" sz="2400" dirty="0" smtClean="0"/>
              <a:t>If node 3 decides to transmit to node 4, then </a:t>
            </a:r>
            <a:r>
              <a:rPr lang="en-US" sz="2400" dirty="0" smtClean="0">
                <a:solidFill>
                  <a:srgbClr val="FF0000"/>
                </a:solidFill>
              </a:rPr>
              <a:t>none</a:t>
            </a:r>
            <a:r>
              <a:rPr lang="en-US" sz="2400" dirty="0" smtClean="0"/>
              <a:t> of the </a:t>
            </a:r>
            <a:r>
              <a:rPr lang="en-US" sz="2400" dirty="0" smtClean="0">
                <a:solidFill>
                  <a:schemeClr val="tx2"/>
                </a:solidFill>
              </a:rPr>
              <a:t>green </a:t>
            </a:r>
            <a:r>
              <a:rPr lang="en-US" sz="2400" dirty="0" smtClean="0"/>
              <a:t>transmissions will succeed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56542" y="6242050"/>
            <a:ext cx="830262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6ABCE1E-9276-4E25-949C-93C0B16F5137}" type="slidenum">
              <a:rPr lang="el-GR" altLang="en-US" smtClean="0">
                <a:latin typeface="Arial" charset="0"/>
                <a:cs typeface="Arial" charset="0"/>
              </a:rPr>
              <a:pPr/>
              <a:t>135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grpSp>
        <p:nvGrpSpPr>
          <p:cNvPr id="61444" name="Group 22"/>
          <p:cNvGrpSpPr>
            <a:grpSpLocks/>
          </p:cNvGrpSpPr>
          <p:nvPr/>
        </p:nvGrpSpPr>
        <p:grpSpPr bwMode="auto">
          <a:xfrm>
            <a:off x="914400" y="2362200"/>
            <a:ext cx="6172200" cy="533400"/>
            <a:chOff x="762000" y="3200400"/>
            <a:chExt cx="6172200" cy="533400"/>
          </a:xfrm>
        </p:grpSpPr>
        <p:sp>
          <p:nvSpPr>
            <p:cNvPr id="61467" name="Oval 4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1468" name="Oval 5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1469" name="Oval 6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61470" name="Oval 7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61471" name="Oval 8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sp>
          <p:nvSpPr>
            <p:cNvPr id="61472" name="Oval 9"/>
            <p:cNvSpPr>
              <a:spLocks noChangeArrowheads="1"/>
            </p:cNvSpPr>
            <p:nvPr/>
          </p:nvSpPr>
          <p:spPr bwMode="auto">
            <a:xfrm>
              <a:off x="64008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6</a:t>
              </a:r>
            </a:p>
          </p:txBody>
        </p:sp>
        <p:cxnSp>
          <p:nvCxnSpPr>
            <p:cNvPr id="61473" name="Straight Connector 13"/>
            <p:cNvCxnSpPr>
              <a:cxnSpLocks noChangeShapeType="1"/>
              <a:stCxn id="61471" idx="6"/>
              <a:endCxn id="61467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74" name="Straight Connector 15"/>
            <p:cNvCxnSpPr>
              <a:cxnSpLocks noChangeShapeType="1"/>
              <a:stCxn id="61467" idx="6"/>
              <a:endCxn id="61468" idx="2"/>
            </p:cNvCxnSpPr>
            <p:nvPr/>
          </p:nvCxnSpPr>
          <p:spPr bwMode="auto">
            <a:xfrm>
              <a:off x="2286000" y="346710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75" name="Straight Connector 17"/>
            <p:cNvCxnSpPr>
              <a:cxnSpLocks noChangeShapeType="1"/>
              <a:stCxn id="61468" idx="6"/>
              <a:endCxn id="61470" idx="2"/>
            </p:cNvCxnSpPr>
            <p:nvPr/>
          </p:nvCxnSpPr>
          <p:spPr bwMode="auto">
            <a:xfrm>
              <a:off x="3352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76" name="Straight Connector 19"/>
            <p:cNvCxnSpPr>
              <a:cxnSpLocks noChangeShapeType="1"/>
              <a:stCxn id="61470" idx="6"/>
              <a:endCxn id="61469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77" name="Straight Connector 21"/>
            <p:cNvCxnSpPr>
              <a:cxnSpLocks noChangeShapeType="1"/>
              <a:endCxn id="61472" idx="2"/>
            </p:cNvCxnSpPr>
            <p:nvPr/>
          </p:nvCxnSpPr>
          <p:spPr bwMode="auto">
            <a:xfrm>
              <a:off x="5638800" y="3467100"/>
              <a:ext cx="762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914400" y="3124200"/>
            <a:ext cx="6172200" cy="533400"/>
            <a:chOff x="762000" y="3200400"/>
            <a:chExt cx="6172200" cy="533400"/>
          </a:xfrm>
        </p:grpSpPr>
        <p:sp>
          <p:nvSpPr>
            <p:cNvPr id="61460" name="Oval 24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1461" name="Oval 25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1462" name="Oval 26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61463" name="Oval 27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61464" name="Oval 28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sp>
          <p:nvSpPr>
            <p:cNvPr id="61465" name="Oval 29"/>
            <p:cNvSpPr>
              <a:spLocks noChangeArrowheads="1"/>
            </p:cNvSpPr>
            <p:nvPr/>
          </p:nvSpPr>
          <p:spPr bwMode="auto">
            <a:xfrm>
              <a:off x="64008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6</a:t>
              </a:r>
            </a:p>
          </p:txBody>
        </p:sp>
        <p:cxnSp>
          <p:nvCxnSpPr>
            <p:cNvPr id="61466" name="Straight Connector 32"/>
            <p:cNvCxnSpPr>
              <a:cxnSpLocks noChangeShapeType="1"/>
              <a:stCxn id="61461" idx="6"/>
              <a:endCxn id="61463" idx="2"/>
            </p:cNvCxnSpPr>
            <p:nvPr/>
          </p:nvCxnSpPr>
          <p:spPr bwMode="auto">
            <a:xfrm>
              <a:off x="3352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37" name="Straight Arrow Connector 36"/>
          <p:cNvCxnSpPr>
            <a:cxnSpLocks noChangeShapeType="1"/>
            <a:stCxn id="61463" idx="1"/>
            <a:endCxn id="61461" idx="7"/>
          </p:cNvCxnSpPr>
          <p:nvPr/>
        </p:nvCxnSpPr>
        <p:spPr bwMode="auto">
          <a:xfrm flipH="1">
            <a:off x="3427413" y="3201988"/>
            <a:ext cx="7651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9" name="Straight Arrow Connector 38"/>
          <p:cNvCxnSpPr>
            <a:cxnSpLocks noChangeShapeType="1"/>
            <a:stCxn id="61463" idx="7"/>
            <a:endCxn id="61462" idx="1"/>
          </p:cNvCxnSpPr>
          <p:nvPr/>
        </p:nvCxnSpPr>
        <p:spPr bwMode="auto">
          <a:xfrm>
            <a:off x="4570413" y="3201988"/>
            <a:ext cx="7651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1" name="Straight Arrow Connector 40"/>
          <p:cNvCxnSpPr>
            <a:cxnSpLocks noChangeShapeType="1"/>
            <a:stCxn id="61462" idx="3"/>
            <a:endCxn id="61463" idx="5"/>
          </p:cNvCxnSpPr>
          <p:nvPr/>
        </p:nvCxnSpPr>
        <p:spPr bwMode="auto">
          <a:xfrm flipH="1">
            <a:off x="4570413" y="3579813"/>
            <a:ext cx="7651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3" name="Straight Arrow Connector 42"/>
          <p:cNvCxnSpPr>
            <a:cxnSpLocks noChangeShapeType="1"/>
            <a:stCxn id="61460" idx="7"/>
            <a:endCxn id="61461" idx="1"/>
          </p:cNvCxnSpPr>
          <p:nvPr/>
        </p:nvCxnSpPr>
        <p:spPr bwMode="auto">
          <a:xfrm>
            <a:off x="2360613" y="3201988"/>
            <a:ext cx="688975" cy="0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45" name="Straight Arrow Connector 44"/>
          <p:cNvCxnSpPr>
            <a:cxnSpLocks noChangeShapeType="1"/>
            <a:stCxn id="61464" idx="7"/>
            <a:endCxn id="61460" idx="1"/>
          </p:cNvCxnSpPr>
          <p:nvPr/>
        </p:nvCxnSpPr>
        <p:spPr bwMode="auto">
          <a:xfrm>
            <a:off x="1414463" y="3201988"/>
            <a:ext cx="568325" cy="0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49" name="Straight Arrow Connector 48"/>
          <p:cNvCxnSpPr>
            <a:cxnSpLocks noChangeShapeType="1"/>
            <a:stCxn id="61462" idx="7"/>
            <a:endCxn id="61465" idx="1"/>
          </p:cNvCxnSpPr>
          <p:nvPr/>
        </p:nvCxnSpPr>
        <p:spPr bwMode="auto">
          <a:xfrm>
            <a:off x="5713413" y="3201988"/>
            <a:ext cx="9175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1" name="Straight Arrow Connector 50"/>
          <p:cNvCxnSpPr>
            <a:cxnSpLocks noChangeShapeType="1"/>
            <a:endCxn id="61463" idx="6"/>
          </p:cNvCxnSpPr>
          <p:nvPr/>
        </p:nvCxnSpPr>
        <p:spPr bwMode="auto">
          <a:xfrm flipH="1">
            <a:off x="4648200" y="3390900"/>
            <a:ext cx="609600" cy="0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53" name="Straight Arrow Connector 52"/>
          <p:cNvCxnSpPr>
            <a:cxnSpLocks noChangeShapeType="1"/>
            <a:stCxn id="61463" idx="3"/>
            <a:endCxn id="61461" idx="5"/>
          </p:cNvCxnSpPr>
          <p:nvPr/>
        </p:nvCxnSpPr>
        <p:spPr bwMode="auto">
          <a:xfrm flipH="1">
            <a:off x="3427413" y="3579813"/>
            <a:ext cx="765175" cy="0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85950" y="3733800"/>
            <a:ext cx="5581650" cy="430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rgbClr val="FF0000"/>
                </a:solidFill>
              </a:rPr>
              <a:t>Node 4 should neither transmit nor receive </a:t>
            </a:r>
            <a:endParaRPr lang="el-GR" sz="220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905000" y="3921125"/>
            <a:ext cx="5581650" cy="1108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>
                <a:solidFill>
                  <a:schemeClr val="tx2"/>
                </a:solidFill>
              </a:rPr>
              <a:t>Node 2 cannot receive from node 1</a:t>
            </a:r>
          </a:p>
          <a:p>
            <a:pPr algn="ctr" eaLnBrk="0" hangingPunct="0"/>
            <a:r>
              <a:rPr lang="en-US" sz="2200">
                <a:solidFill>
                  <a:schemeClr val="tx2"/>
                </a:solidFill>
              </a:rPr>
              <a:t>Node 4 cannot receive from node 5</a:t>
            </a:r>
          </a:p>
          <a:p>
            <a:pPr algn="ctr" eaLnBrk="0" hangingPunct="0"/>
            <a:r>
              <a:rPr lang="en-US" sz="2200">
                <a:solidFill>
                  <a:schemeClr val="tx2"/>
                </a:solidFill>
              </a:rPr>
              <a:t>Nodes 2 and 4 cannot transmit to node 3 </a:t>
            </a:r>
            <a:endParaRPr lang="el-GR" sz="2200">
              <a:solidFill>
                <a:schemeClr val="tx2"/>
              </a:solidFill>
            </a:endParaRPr>
          </a:p>
        </p:txBody>
      </p:sp>
      <p:sp>
        <p:nvSpPr>
          <p:cNvPr id="35" name="Multiply 34"/>
          <p:cNvSpPr/>
          <p:nvPr/>
        </p:nvSpPr>
        <p:spPr bwMode="auto">
          <a:xfrm>
            <a:off x="1371600" y="2895600"/>
            <a:ext cx="609600" cy="685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6" name="Multiply 35"/>
          <p:cNvSpPr/>
          <p:nvPr/>
        </p:nvSpPr>
        <p:spPr bwMode="auto">
          <a:xfrm>
            <a:off x="2362200" y="2895600"/>
            <a:ext cx="609600" cy="685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0" name="Multiply 39"/>
          <p:cNvSpPr/>
          <p:nvPr/>
        </p:nvSpPr>
        <p:spPr bwMode="auto">
          <a:xfrm>
            <a:off x="3505200" y="3328736"/>
            <a:ext cx="609600" cy="685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2" name="Multiply 41"/>
          <p:cNvSpPr/>
          <p:nvPr/>
        </p:nvSpPr>
        <p:spPr bwMode="auto">
          <a:xfrm>
            <a:off x="4648200" y="3048000"/>
            <a:ext cx="609600" cy="685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1192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8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Problem Description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5181600" cy="3724275"/>
          </a:xfrm>
        </p:spPr>
        <p:txBody>
          <a:bodyPr/>
          <a:lstStyle/>
          <a:p>
            <a:r>
              <a:rPr lang="en-US" altLang="en-US" dirty="0" smtClean="0"/>
              <a:t>The problem: How can these </a:t>
            </a:r>
            <a:r>
              <a:rPr lang="en-US" altLang="en-US" dirty="0" smtClean="0">
                <a:solidFill>
                  <a:srgbClr val="FF0000"/>
                </a:solidFill>
              </a:rPr>
              <a:t>autonomous</a:t>
            </a:r>
            <a:r>
              <a:rPr lang="en-US" altLang="en-US" dirty="0" smtClean="0"/>
              <a:t> nodes avoid collisions?</a:t>
            </a:r>
          </a:p>
          <a:p>
            <a:r>
              <a:rPr lang="en-US" altLang="en-US" dirty="0" smtClean="0"/>
              <a:t>The (well-known) solution: </a:t>
            </a:r>
            <a:r>
              <a:rPr lang="en-US" altLang="en-US" dirty="0" smtClean="0">
                <a:solidFill>
                  <a:srgbClr val="FF0000"/>
                </a:solidFill>
              </a:rPr>
              <a:t>maximal scheduling…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is </a:t>
            </a:r>
            <a:r>
              <a:rPr lang="en-US" altLang="en-US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/>
              <a:t> enough/incentive-compatible </a:t>
            </a: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We need to find </a:t>
            </a:r>
            <a:r>
              <a:rPr lang="en-US" altLang="en-US" dirty="0" err="1" smtClean="0"/>
              <a:t>equilibria</a:t>
            </a:r>
            <a:r>
              <a:rPr lang="en-US" altLang="en-US" dirty="0" smtClean="0"/>
              <a:t>!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798" y="6242050"/>
            <a:ext cx="759924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1A7C04-C5E1-4E34-AE7A-86C2A6339FC5}" type="slidenum">
              <a:rPr lang="el-GR" altLang="en-US" smtClean="0">
                <a:latin typeface="Arial" charset="0"/>
                <a:cs typeface="Arial" charset="0"/>
              </a:rPr>
              <a:pPr/>
              <a:t>136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400800" y="3124200"/>
            <a:ext cx="2590800" cy="533400"/>
            <a:chOff x="762000" y="3200400"/>
            <a:chExt cx="2590800" cy="533400"/>
          </a:xfrm>
        </p:grpSpPr>
        <p:sp>
          <p:nvSpPr>
            <p:cNvPr id="62481" name="Oval 23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2482" name="Oval 24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2483" name="Oval 25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62484" name="Straight Connector 26"/>
            <p:cNvCxnSpPr>
              <a:cxnSpLocks noChangeShapeType="1"/>
              <a:stCxn id="62483" idx="6"/>
              <a:endCxn id="62481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2469" name="Group 28"/>
          <p:cNvGrpSpPr>
            <a:grpSpLocks/>
          </p:cNvGrpSpPr>
          <p:nvPr/>
        </p:nvGrpSpPr>
        <p:grpSpPr bwMode="auto">
          <a:xfrm>
            <a:off x="6400800" y="2362200"/>
            <a:ext cx="2590800" cy="533400"/>
            <a:chOff x="762000" y="3200400"/>
            <a:chExt cx="2590800" cy="533400"/>
          </a:xfrm>
        </p:grpSpPr>
        <p:sp>
          <p:nvSpPr>
            <p:cNvPr id="62476" name="Oval 29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2477" name="Oval 30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2478" name="Oval 31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62479" name="Straight Connector 32"/>
            <p:cNvCxnSpPr>
              <a:cxnSpLocks noChangeShapeType="1"/>
              <a:stCxn id="62478" idx="6"/>
              <a:endCxn id="62476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480" name="Straight Connector 33"/>
            <p:cNvCxnSpPr>
              <a:cxnSpLocks noChangeShapeType="1"/>
              <a:stCxn id="62476" idx="6"/>
              <a:endCxn id="62477" idx="2"/>
            </p:cNvCxnSpPr>
            <p:nvPr/>
          </p:nvCxnSpPr>
          <p:spPr bwMode="auto">
            <a:xfrm>
              <a:off x="2286000" y="346710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6400800" y="3886200"/>
            <a:ext cx="2590800" cy="533400"/>
            <a:chOff x="762000" y="3200400"/>
            <a:chExt cx="2590800" cy="533400"/>
          </a:xfrm>
        </p:grpSpPr>
        <p:sp>
          <p:nvSpPr>
            <p:cNvPr id="62472" name="Oval 35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2473" name="Oval 36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2474" name="Oval 37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62475" name="Straight Connector 39"/>
            <p:cNvCxnSpPr>
              <a:cxnSpLocks noChangeShapeType="1"/>
              <a:stCxn id="62472" idx="6"/>
              <a:endCxn id="62473" idx="2"/>
            </p:cNvCxnSpPr>
            <p:nvPr/>
          </p:nvCxnSpPr>
          <p:spPr bwMode="auto">
            <a:xfrm>
              <a:off x="2286000" y="346710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6" name="Straight Arrow Connector 5"/>
          <p:cNvCxnSpPr>
            <a:cxnSpLocks noChangeShapeType="1"/>
            <a:endCxn id="62483" idx="3"/>
          </p:cNvCxnSpPr>
          <p:nvPr/>
        </p:nvCxnSpPr>
        <p:spPr bwMode="auto">
          <a:xfrm flipV="1">
            <a:off x="4572000" y="3579813"/>
            <a:ext cx="1914525" cy="8397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048567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Game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362200"/>
            <a:ext cx="4038600" cy="2895600"/>
          </a:xfrm>
        </p:spPr>
        <p:txBody>
          <a:bodyPr/>
          <a:lstStyle/>
          <a:p>
            <a:r>
              <a:rPr lang="en-US" altLang="en-US" sz="2400" smtClean="0"/>
              <a:t>This is a special type of game called </a:t>
            </a:r>
            <a:r>
              <a:rPr lang="en-US" altLang="en-US" sz="2400" smtClean="0">
                <a:solidFill>
                  <a:srgbClr val="FF0000"/>
                </a:solidFill>
              </a:rPr>
              <a:t>graphical</a:t>
            </a:r>
            <a:r>
              <a:rPr lang="en-US" altLang="en-US" sz="2400" smtClean="0"/>
              <a:t> game</a:t>
            </a:r>
          </a:p>
          <a:p>
            <a:r>
              <a:rPr lang="en-US" altLang="en-US" sz="2400" smtClean="0"/>
              <a:t>Payoff depends on the strategy of </a:t>
            </a:r>
            <a:r>
              <a:rPr lang="en-US" altLang="en-US" sz="2400" smtClean="0">
                <a:solidFill>
                  <a:srgbClr val="FF0000"/>
                </a:solidFill>
              </a:rPr>
              <a:t>2-hop</a:t>
            </a:r>
            <a:r>
              <a:rPr lang="en-US" altLang="en-US" sz="2400" smtClean="0"/>
              <a:t> neighbors</a:t>
            </a:r>
          </a:p>
          <a:p>
            <a:r>
              <a:rPr lang="en-US" altLang="en-US" sz="2400" smtClean="0"/>
              <a:t>We have also examined another payoff model with non-zero payoff for the receiver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42474" y="6242050"/>
            <a:ext cx="788059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B3E6D03-BE95-4CE7-A2C8-06E6B179AEAE}" type="slidenum">
              <a:rPr lang="el-GR" altLang="en-US" smtClean="0">
                <a:latin typeface="Arial" charset="0"/>
                <a:cs typeface="Arial" charset="0"/>
              </a:rPr>
              <a:pPr/>
              <a:t>137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346325"/>
          <a:ext cx="4038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14600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Players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Devices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{Wait,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Transmit to</a:t>
                      </a:r>
                      <a:r>
                        <a:rPr lang="en-US" altLang="en-US" sz="2400" baseline="0" dirty="0" smtClean="0"/>
                        <a:t> one of the |</a:t>
                      </a:r>
                      <a:r>
                        <a:rPr lang="en-US" altLang="en-US" sz="24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en-US" sz="2400" baseline="0" dirty="0" smtClean="0"/>
                        <a:t>| neighbors</a:t>
                      </a:r>
                      <a:r>
                        <a:rPr lang="en-US" altLang="en-US" sz="2400" dirty="0" smtClean="0"/>
                        <a:t>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Payoff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dirty="0" smtClean="0">
                          <a:latin typeface="+mn-lt"/>
                          <a:cs typeface="Times New Roman" panose="02020603050405020304" pitchFamily="18" charset="0"/>
                        </a:rPr>
                        <a:t>Success </a:t>
                      </a:r>
                      <a:r>
                        <a:rPr lang="en-US" alt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alt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en-US" sz="2400" dirty="0" smtClean="0"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</a:p>
                    <a:p>
                      <a:pPr algn="ctr"/>
                      <a:r>
                        <a:rPr lang="en-US" sz="2400" i="0" dirty="0" smtClean="0">
                          <a:latin typeface="+mn-lt"/>
                          <a:cs typeface="Times New Roman" panose="02020603050405020304" pitchFamily="18" charset="0"/>
                        </a:rPr>
                        <a:t>Wait:</a:t>
                      </a:r>
                      <a:r>
                        <a:rPr lang="en-US" sz="2400" i="1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smtClean="0">
                          <a:latin typeface="+mn-lt"/>
                          <a:cs typeface="Times New Roman" panose="02020603050405020304" pitchFamily="18" charset="0"/>
                        </a:rPr>
                        <a:t>Fail</a:t>
                      </a:r>
                      <a:r>
                        <a:rPr lang="en-US" sz="240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en-US" altLang="en-US" sz="2400" i="0" kern="1200" baseline="-250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lang="en-US" sz="240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i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506" name="TextBox 1"/>
          <p:cNvSpPr txBox="1">
            <a:spLocks noChangeArrowheads="1"/>
          </p:cNvSpPr>
          <p:nvPr/>
        </p:nvSpPr>
        <p:spPr bwMode="auto">
          <a:xfrm>
            <a:off x="914400" y="55626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Success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400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aseline="-25000">
                <a:cs typeface="Times New Roman" pitchFamily="18" charset="0"/>
              </a:rPr>
              <a:t> </a:t>
            </a:r>
            <a:r>
              <a:rPr lang="en-US" sz="2400"/>
              <a:t>&gt; Wait &gt; Fail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400" baseline="-2500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eaLnBrk="0" hangingPunct="0"/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cs typeface="Times New Roman" pitchFamily="18" charset="0"/>
              </a:rPr>
              <a:t>: a small positive constant</a:t>
            </a:r>
            <a:endParaRPr lang="el-GR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2451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On the Nash Equilibria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6324600" cy="4343400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How </a:t>
            </a:r>
            <a:r>
              <a:rPr lang="en-US" altLang="en-US" sz="2400" dirty="0" smtClean="0"/>
              <a:t>can we find a Nash Equilibrium (NE)?</a:t>
            </a:r>
          </a:p>
          <a:p>
            <a:r>
              <a:rPr lang="en-US" altLang="en-US" sz="2400" dirty="0" smtClean="0"/>
              <a:t>We do </a:t>
            </a:r>
            <a:r>
              <a:rPr lang="en-US" altLang="en-US" sz="2400" dirty="0" smtClean="0">
                <a:solidFill>
                  <a:srgbClr val="FF0000"/>
                </a:solidFill>
              </a:rPr>
              <a:t>not</a:t>
            </a:r>
            <a:r>
              <a:rPr lang="en-US" altLang="en-US" sz="2400" dirty="0" smtClean="0"/>
              <a:t> look for a particular NE; </a:t>
            </a:r>
            <a:r>
              <a:rPr lang="en-US" altLang="en-US" sz="2400" dirty="0" smtClean="0">
                <a:solidFill>
                  <a:srgbClr val="FF0000"/>
                </a:solidFill>
              </a:rPr>
              <a:t>any</a:t>
            </a:r>
            <a:r>
              <a:rPr lang="en-US" altLang="en-US" sz="2400" dirty="0" smtClean="0"/>
              <a:t> NE is acceptable</a:t>
            </a:r>
          </a:p>
          <a:p>
            <a:r>
              <a:rPr lang="en-US" altLang="en-US" sz="2400" dirty="0" smtClean="0"/>
              <a:t>The (well-known) solution: Apply a best response scheme…</a:t>
            </a:r>
          </a:p>
          <a:p>
            <a:pPr lvl="1"/>
            <a:r>
              <a:rPr lang="en-US" altLang="en-US" sz="2200" dirty="0" smtClean="0"/>
              <a:t>will </a:t>
            </a:r>
            <a:r>
              <a:rPr lang="en-US" altLang="en-US" sz="2200" dirty="0" smtClean="0">
                <a:solidFill>
                  <a:srgbClr val="FF0000"/>
                </a:solidFill>
              </a:rPr>
              <a:t>not</a:t>
            </a:r>
            <a:r>
              <a:rPr lang="en-US" altLang="en-US" sz="2200" dirty="0" smtClean="0"/>
              <a:t> converge </a:t>
            </a:r>
            <a:r>
              <a:rPr lang="en-US" altLang="en-US" sz="22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altLang="en-US" sz="2200" dirty="0" smtClean="0">
              <a:solidFill>
                <a:srgbClr val="FF0000"/>
              </a:solidFill>
            </a:endParaRPr>
          </a:p>
          <a:p>
            <a:r>
              <a:rPr lang="en-US" altLang="en-US" sz="2400" dirty="0" smtClean="0"/>
              <a:t>Our </a:t>
            </a:r>
            <a:r>
              <a:rPr lang="en-US" altLang="en-US" sz="2400" dirty="0" smtClean="0">
                <a:solidFill>
                  <a:srgbClr val="FF0000"/>
                </a:solidFill>
              </a:rPr>
              <a:t>Scheme 1</a:t>
            </a:r>
            <a:r>
              <a:rPr lang="en-US" altLang="en-US" sz="2400" dirty="0" smtClean="0"/>
              <a:t>: A </a:t>
            </a:r>
            <a:r>
              <a:rPr lang="en-US" altLang="en-US" sz="2400" dirty="0" smtClean="0">
                <a:solidFill>
                  <a:srgbClr val="FF0000"/>
                </a:solidFill>
              </a:rPr>
              <a:t>distributed iterative randomized</a:t>
            </a:r>
            <a:r>
              <a:rPr lang="en-US" altLang="en-US" sz="2400" dirty="0" smtClean="0"/>
              <a:t> scheme, where nodes exchange feedback in a </a:t>
            </a:r>
            <a:r>
              <a:rPr lang="en-US" altLang="en-US" sz="2400" dirty="0" smtClean="0">
                <a:solidFill>
                  <a:srgbClr val="FF0000"/>
                </a:solidFill>
              </a:rPr>
              <a:t>2-hop</a:t>
            </a:r>
            <a:r>
              <a:rPr lang="en-US" altLang="en-US" sz="2400" dirty="0" smtClean="0"/>
              <a:t> neighborhood to decide upon their new strategy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2050"/>
            <a:ext cx="815926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1EF9F21-4DB0-4832-981C-6611DDC92EAC}" type="slidenum">
              <a:rPr lang="el-GR" altLang="en-US" smtClean="0">
                <a:latin typeface="Arial" charset="0"/>
                <a:cs typeface="Arial" charset="0"/>
              </a:rPr>
              <a:pPr/>
              <a:t>138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65540" name="Oval 5"/>
          <p:cNvSpPr>
            <a:spLocks noChangeArrowheads="1"/>
          </p:cNvSpPr>
          <p:nvPr/>
        </p:nvSpPr>
        <p:spPr bwMode="auto">
          <a:xfrm>
            <a:off x="8458200" y="2362200"/>
            <a:ext cx="533400" cy="533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400"/>
              <a:t>2</a:t>
            </a:r>
          </a:p>
        </p:txBody>
      </p:sp>
      <p:sp>
        <p:nvSpPr>
          <p:cNvPr id="65541" name="Oval 7"/>
          <p:cNvSpPr>
            <a:spLocks noChangeArrowheads="1"/>
          </p:cNvSpPr>
          <p:nvPr/>
        </p:nvSpPr>
        <p:spPr bwMode="auto">
          <a:xfrm>
            <a:off x="7467600" y="2362200"/>
            <a:ext cx="587375" cy="533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400"/>
              <a:t>1</a:t>
            </a:r>
          </a:p>
        </p:txBody>
      </p:sp>
      <p:cxnSp>
        <p:nvCxnSpPr>
          <p:cNvPr id="40980" name="Straight Connector 8"/>
          <p:cNvCxnSpPr>
            <a:cxnSpLocks noChangeShapeType="1"/>
            <a:stCxn id="65541" idx="6"/>
            <a:endCxn id="65540" idx="2"/>
          </p:cNvCxnSpPr>
          <p:nvPr/>
        </p:nvCxnSpPr>
        <p:spPr bwMode="auto">
          <a:xfrm>
            <a:off x="8054975" y="2628900"/>
            <a:ext cx="4032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467600" y="3124200"/>
            <a:ext cx="1524000" cy="533400"/>
            <a:chOff x="762000" y="3200400"/>
            <a:chExt cx="1524000" cy="533400"/>
          </a:xfrm>
        </p:grpSpPr>
        <p:sp>
          <p:nvSpPr>
            <p:cNvPr id="65559" name="Oval 17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5560" name="Oval 18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467600" y="3810000"/>
            <a:ext cx="1524000" cy="533400"/>
            <a:chOff x="762000" y="3200400"/>
            <a:chExt cx="1524000" cy="533400"/>
          </a:xfrm>
        </p:grpSpPr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</p:grpSp>
      <p:cxnSp>
        <p:nvCxnSpPr>
          <p:cNvPr id="26" name="Straight Arrow Connector 25"/>
          <p:cNvCxnSpPr>
            <a:cxnSpLocks noChangeShapeType="1"/>
            <a:stCxn id="65558" idx="7"/>
            <a:endCxn id="65557" idx="1"/>
          </p:cNvCxnSpPr>
          <p:nvPr/>
        </p:nvCxnSpPr>
        <p:spPr bwMode="auto">
          <a:xfrm>
            <a:off x="7967663" y="3887788"/>
            <a:ext cx="5683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Straight Arrow Connector 27"/>
          <p:cNvCxnSpPr>
            <a:cxnSpLocks noChangeShapeType="1"/>
            <a:stCxn id="65557" idx="3"/>
            <a:endCxn id="65558" idx="5"/>
          </p:cNvCxnSpPr>
          <p:nvPr/>
        </p:nvCxnSpPr>
        <p:spPr bwMode="auto">
          <a:xfrm flipH="1">
            <a:off x="7967663" y="4265613"/>
            <a:ext cx="5683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467600" y="4648200"/>
            <a:ext cx="1524000" cy="533400"/>
            <a:chOff x="762000" y="3200400"/>
            <a:chExt cx="1524000" cy="533400"/>
          </a:xfrm>
        </p:grpSpPr>
        <p:sp>
          <p:nvSpPr>
            <p:cNvPr id="65555" name="Oval 30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5556" name="Oval 31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</p:grpSp>
      <p:sp>
        <p:nvSpPr>
          <p:cNvPr id="33" name="Multiply 32"/>
          <p:cNvSpPr/>
          <p:nvPr/>
        </p:nvSpPr>
        <p:spPr bwMode="auto">
          <a:xfrm>
            <a:off x="7951788" y="3733800"/>
            <a:ext cx="609600" cy="685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7993063" y="2438400"/>
            <a:ext cx="56832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7972425" y="2819400"/>
            <a:ext cx="56832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86600" y="32004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t1</a:t>
            </a:r>
            <a:endParaRPr lang="el-GR" sz="20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86600" y="38862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t2</a:t>
            </a:r>
            <a:endParaRPr lang="el-GR" sz="200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86600" y="47053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t3</a:t>
            </a:r>
            <a:endParaRPr lang="el-GR" sz="2000"/>
          </a:p>
        </p:txBody>
      </p:sp>
      <p:cxnSp>
        <p:nvCxnSpPr>
          <p:cNvPr id="65554" name="Straight Connector 3"/>
          <p:cNvCxnSpPr>
            <a:cxnSpLocks noChangeShapeType="1"/>
          </p:cNvCxnSpPr>
          <p:nvPr/>
        </p:nvCxnSpPr>
        <p:spPr bwMode="auto">
          <a:xfrm>
            <a:off x="7086600" y="2286000"/>
            <a:ext cx="0" cy="4572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598764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On the Nash Equilibria (2)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3124200" cy="4572000"/>
          </a:xfrm>
        </p:spPr>
        <p:txBody>
          <a:bodyPr/>
          <a:lstStyle/>
          <a:p>
            <a:r>
              <a:rPr lang="en-US" altLang="en-US" sz="2200" smtClean="0"/>
              <a:t>Each node </a:t>
            </a:r>
            <a:r>
              <a:rPr lang="en-US" altLang="en-US" sz="22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200" smtClean="0"/>
              <a:t> has </a:t>
            </a:r>
            <a:r>
              <a:rPr lang="en-US" altLang="en-US" sz="2200" i="1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en-US" sz="22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2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200" i="1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altLang="en-US" sz="2200" smtClean="0"/>
              <a:t>neighbors and </a:t>
            </a:r>
            <a:r>
              <a:rPr lang="en-US" altLang="en-US" sz="2200" i="1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en-US" sz="22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2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200" smtClean="0">
                <a:latin typeface="Times New Roman" pitchFamily="18" charset="0"/>
                <a:cs typeface="Times New Roman" pitchFamily="18" charset="0"/>
              </a:rPr>
              <a:t>|+1</a:t>
            </a:r>
            <a:r>
              <a:rPr lang="en-US" altLang="en-US" sz="22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smtClean="0"/>
              <a:t>strategies. Each strategy is chosen with prob. </a:t>
            </a:r>
            <a:r>
              <a:rPr lang="en-US" altLang="en-US" sz="2200" smtClean="0">
                <a:latin typeface="Times New Roman" pitchFamily="18" charset="0"/>
                <a:cs typeface="Times New Roman" pitchFamily="18" charset="0"/>
              </a:rPr>
              <a:t>1/(</a:t>
            </a:r>
            <a:r>
              <a:rPr lang="en-US" altLang="en-US" sz="2200" i="1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en-US" sz="22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2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200" i="1" smtClean="0">
                <a:latin typeface="Times New Roman" pitchFamily="18" charset="0"/>
                <a:cs typeface="Times New Roman" pitchFamily="18" charset="0"/>
              </a:rPr>
              <a:t>|+</a:t>
            </a:r>
            <a:r>
              <a:rPr lang="en-US" altLang="en-US" sz="2200" smtClean="0"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r>
              <a:rPr lang="en-US" altLang="en-US" sz="2200" smtClean="0"/>
              <a:t>A </a:t>
            </a:r>
            <a:r>
              <a:rPr lang="en-US" altLang="en-US" sz="2200" smtClean="0">
                <a:solidFill>
                  <a:srgbClr val="FF0000"/>
                </a:solidFill>
              </a:rPr>
              <a:t>successful</a:t>
            </a:r>
            <a:r>
              <a:rPr lang="en-US" altLang="en-US" sz="2200" smtClean="0"/>
              <a:t> transmission is repeated in the next round</a:t>
            </a:r>
          </a:p>
          <a:p>
            <a:r>
              <a:rPr lang="en-US" altLang="en-US" sz="2200" smtClean="0"/>
              <a:t>Strategies that cannot be chosen increase the probability of Wait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2050"/>
            <a:ext cx="773723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19BB80E-938B-4EAE-870C-E8BA3E55F6FC}" type="slidenum">
              <a:rPr lang="el-GR" altLang="en-US" smtClean="0">
                <a:latin typeface="Arial" charset="0"/>
                <a:cs typeface="Arial" charset="0"/>
              </a:rPr>
              <a:pPr/>
              <a:t>139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91000" y="3276600"/>
            <a:ext cx="4876800" cy="533400"/>
            <a:chOff x="762000" y="3200400"/>
            <a:chExt cx="4876800" cy="533400"/>
          </a:xfrm>
        </p:grpSpPr>
        <p:sp>
          <p:nvSpPr>
            <p:cNvPr id="66598" name="Oval 5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6599" name="Oval 6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6600" name="Oval 7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66601" name="Oval 8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66602" name="Oval 9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66603" name="Straight Connector 11"/>
            <p:cNvCxnSpPr>
              <a:cxnSpLocks noChangeShapeType="1"/>
              <a:stCxn id="66602" idx="6"/>
              <a:endCxn id="66598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6604" name="Straight Connector 14"/>
            <p:cNvCxnSpPr>
              <a:cxnSpLocks noChangeShapeType="1"/>
              <a:stCxn id="66601" idx="6"/>
              <a:endCxn id="66600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191000" y="5029200"/>
            <a:ext cx="4876800" cy="533400"/>
            <a:chOff x="762000" y="3200400"/>
            <a:chExt cx="4876800" cy="533400"/>
          </a:xfrm>
        </p:grpSpPr>
        <p:sp>
          <p:nvSpPr>
            <p:cNvPr id="66592" name="Oval 30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6593" name="Oval 31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6594" name="Oval 32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66595" name="Oval 33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66596" name="Oval 34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66597" name="Straight Connector 36"/>
            <p:cNvCxnSpPr>
              <a:cxnSpLocks noChangeShapeType="1"/>
              <a:stCxn id="66595" idx="6"/>
              <a:endCxn id="66594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</p:grpSp>
      <p:cxnSp>
        <p:nvCxnSpPr>
          <p:cNvPr id="40" name="Straight Arrow Connector 39"/>
          <p:cNvCxnSpPr>
            <a:cxnSpLocks noChangeShapeType="1"/>
            <a:stCxn id="66592" idx="6"/>
            <a:endCxn id="66593" idx="2"/>
          </p:cNvCxnSpPr>
          <p:nvPr/>
        </p:nvCxnSpPr>
        <p:spPr bwMode="auto">
          <a:xfrm>
            <a:off x="5715000" y="5295900"/>
            <a:ext cx="5334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66567" name="Group 42"/>
          <p:cNvGrpSpPr>
            <a:grpSpLocks/>
          </p:cNvGrpSpPr>
          <p:nvPr/>
        </p:nvGrpSpPr>
        <p:grpSpPr bwMode="auto">
          <a:xfrm>
            <a:off x="4191000" y="2438400"/>
            <a:ext cx="4876800" cy="533400"/>
            <a:chOff x="762000" y="3200400"/>
            <a:chExt cx="4876800" cy="533400"/>
          </a:xfrm>
        </p:grpSpPr>
        <p:sp>
          <p:nvSpPr>
            <p:cNvPr id="66583" name="Oval 43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6584" name="Oval 44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6585" name="Oval 45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66586" name="Oval 46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66587" name="Oval 47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66588" name="Straight Connector 49"/>
            <p:cNvCxnSpPr>
              <a:cxnSpLocks noChangeShapeType="1"/>
              <a:stCxn id="66587" idx="6"/>
              <a:endCxn id="66583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6589" name="Straight Connector 50"/>
            <p:cNvCxnSpPr>
              <a:cxnSpLocks noChangeShapeType="1"/>
              <a:stCxn id="66583" idx="6"/>
              <a:endCxn id="66584" idx="2"/>
            </p:cNvCxnSpPr>
            <p:nvPr/>
          </p:nvCxnSpPr>
          <p:spPr bwMode="auto">
            <a:xfrm>
              <a:off x="2286000" y="346710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6590" name="Straight Connector 51"/>
            <p:cNvCxnSpPr>
              <a:cxnSpLocks noChangeShapeType="1"/>
              <a:stCxn id="66584" idx="6"/>
              <a:endCxn id="66586" idx="2"/>
            </p:cNvCxnSpPr>
            <p:nvPr/>
          </p:nvCxnSpPr>
          <p:spPr bwMode="auto">
            <a:xfrm>
              <a:off x="3352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6591" name="Straight Connector 52"/>
            <p:cNvCxnSpPr>
              <a:cxnSpLocks noChangeShapeType="1"/>
              <a:stCxn id="66586" idx="6"/>
              <a:endCxn id="66585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419600" y="5634038"/>
            <a:ext cx="464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</a:rPr>
              <a:t>This is a NE! </a:t>
            </a:r>
            <a:r>
              <a:rPr lang="en-US" altLang="en-US" sz="240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altLang="en-US" sz="240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191000" y="3962400"/>
            <a:ext cx="4876800" cy="533400"/>
            <a:chOff x="762000" y="3200400"/>
            <a:chExt cx="4876800" cy="533400"/>
          </a:xfrm>
        </p:grpSpPr>
        <p:sp>
          <p:nvSpPr>
            <p:cNvPr id="66576" name="Oval 56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6577" name="Oval 57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6578" name="Oval 58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66579" name="Oval 59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66580" name="Oval 60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66581" name="Straight Connector 61"/>
            <p:cNvCxnSpPr>
              <a:cxnSpLocks noChangeShapeType="1"/>
              <a:stCxn id="66580" idx="6"/>
              <a:endCxn id="66576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6582" name="Straight Connector 62"/>
            <p:cNvCxnSpPr>
              <a:cxnSpLocks noChangeShapeType="1"/>
              <a:stCxn id="66579" idx="6"/>
              <a:endCxn id="66578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cxnSp>
        <p:nvCxnSpPr>
          <p:cNvPr id="64" name="Straight Connector 63"/>
          <p:cNvCxnSpPr>
            <a:cxnSpLocks noChangeShapeType="1"/>
            <a:endCxn id="66577" idx="2"/>
          </p:cNvCxnSpPr>
          <p:nvPr/>
        </p:nvCxnSpPr>
        <p:spPr bwMode="auto">
          <a:xfrm>
            <a:off x="5715000" y="4229100"/>
            <a:ext cx="53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5" name="Multiply 64"/>
          <p:cNvSpPr/>
          <p:nvPr/>
        </p:nvSpPr>
        <p:spPr bwMode="auto">
          <a:xfrm>
            <a:off x="4648200" y="3886200"/>
            <a:ext cx="609600" cy="685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10000" y="34290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t1</a:t>
            </a:r>
            <a:endParaRPr lang="el-GR" sz="200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810000" y="40195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t2</a:t>
            </a:r>
            <a:endParaRPr lang="el-GR" sz="200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810000" y="51054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t3</a:t>
            </a:r>
            <a:endParaRPr lang="el-GR" sz="2000"/>
          </a:p>
        </p:txBody>
      </p:sp>
      <p:cxnSp>
        <p:nvCxnSpPr>
          <p:cNvPr id="66575" name="Straight Connector 3"/>
          <p:cNvCxnSpPr>
            <a:cxnSpLocks noChangeShapeType="1"/>
          </p:cNvCxnSpPr>
          <p:nvPr/>
        </p:nvCxnSpPr>
        <p:spPr bwMode="auto">
          <a:xfrm>
            <a:off x="3810000" y="2286000"/>
            <a:ext cx="0" cy="4572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91161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Towards the 5G Era</a:t>
            </a:r>
            <a:endParaRPr lang="el-GR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2EB1B-2F7E-4411-8463-699A690A6A62}" type="slidenum">
              <a:rPr lang="el-GR" altLang="en-US"/>
              <a:pPr>
                <a:defRPr/>
              </a:pPr>
              <a:t>14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815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On the Nash Equilibria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14800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z="2400" smtClean="0"/>
              <a:t>By studying the </a:t>
            </a:r>
            <a:r>
              <a:rPr lang="en-US" altLang="en-US" sz="2400" smtClean="0">
                <a:solidFill>
                  <a:srgbClr val="FF0000"/>
                </a:solidFill>
              </a:rPr>
              <a:t>structure</a:t>
            </a:r>
            <a:r>
              <a:rPr lang="en-US" altLang="en-US" sz="2400" smtClean="0"/>
              <a:t> of the NE, we can identify strategy subvectors that are guaranteed to be part of a NE</a:t>
            </a:r>
          </a:p>
          <a:p>
            <a:r>
              <a:rPr lang="en-US" altLang="en-US" sz="2400" smtClean="0"/>
              <a:t>We propose </a:t>
            </a:r>
            <a:r>
              <a:rPr lang="en-US" altLang="en-US" sz="2400" smtClean="0">
                <a:solidFill>
                  <a:srgbClr val="FF0000"/>
                </a:solidFill>
              </a:rPr>
              <a:t>Scheme 2</a:t>
            </a:r>
            <a:r>
              <a:rPr lang="en-US" altLang="en-US" sz="2400" smtClean="0"/>
              <a:t>, a sophisticated scheme and show that it converges monotonically to a NE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88059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4D11682-7844-4C71-ACF3-E50980D6ABEC}" type="slidenum">
              <a:rPr lang="el-GR" altLang="en-US" smtClean="0">
                <a:latin typeface="Arial" charset="0"/>
                <a:cs typeface="Arial" charset="0"/>
              </a:rPr>
              <a:pPr/>
              <a:t>140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1371600" y="2386013"/>
            <a:ext cx="4876800" cy="533400"/>
            <a:chOff x="762000" y="3200400"/>
            <a:chExt cx="4876800" cy="533400"/>
          </a:xfrm>
        </p:grpSpPr>
        <p:sp>
          <p:nvSpPr>
            <p:cNvPr id="67601" name="Oval 5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7602" name="Oval 6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7603" name="Oval 7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67604" name="Oval 8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67605" name="Oval 9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67606" name="Straight Connector 10"/>
            <p:cNvCxnSpPr>
              <a:cxnSpLocks noChangeShapeType="1"/>
              <a:stCxn id="67605" idx="6"/>
              <a:endCxn id="67601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607" name="Straight Connector 11"/>
            <p:cNvCxnSpPr>
              <a:cxnSpLocks noChangeShapeType="1"/>
              <a:stCxn id="67604" idx="6"/>
              <a:endCxn id="67603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67589" name="Group 12"/>
          <p:cNvGrpSpPr>
            <a:grpSpLocks/>
          </p:cNvGrpSpPr>
          <p:nvPr/>
        </p:nvGrpSpPr>
        <p:grpSpPr bwMode="auto">
          <a:xfrm>
            <a:off x="1371600" y="2943225"/>
            <a:ext cx="4876800" cy="533400"/>
            <a:chOff x="762000" y="3200400"/>
            <a:chExt cx="4876800" cy="533400"/>
          </a:xfrm>
        </p:grpSpPr>
        <p:sp>
          <p:nvSpPr>
            <p:cNvPr id="67594" name="Oval 13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67595" name="Oval 14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67596" name="Oval 15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67597" name="Oval 16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67598" name="Oval 17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67599" name="Straight Connector 18"/>
            <p:cNvCxnSpPr>
              <a:cxnSpLocks noChangeShapeType="1"/>
              <a:stCxn id="67598" idx="6"/>
              <a:endCxn id="67594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600" name="Straight Connector 19"/>
            <p:cNvCxnSpPr>
              <a:cxnSpLocks noChangeShapeType="1"/>
              <a:stCxn id="67597" idx="6"/>
              <a:endCxn id="67596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cxnSp>
        <p:nvCxnSpPr>
          <p:cNvPr id="67590" name="Straight Connector 20"/>
          <p:cNvCxnSpPr>
            <a:cxnSpLocks noChangeShapeType="1"/>
          </p:cNvCxnSpPr>
          <p:nvPr/>
        </p:nvCxnSpPr>
        <p:spPr bwMode="auto">
          <a:xfrm>
            <a:off x="2895600" y="3198813"/>
            <a:ext cx="53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Multiply 21"/>
          <p:cNvSpPr/>
          <p:nvPr/>
        </p:nvSpPr>
        <p:spPr bwMode="auto">
          <a:xfrm>
            <a:off x="1828800" y="2855913"/>
            <a:ext cx="609600" cy="685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7592" name="TextBox 22"/>
          <p:cNvSpPr txBox="1">
            <a:spLocks noChangeArrowheads="1"/>
          </p:cNvSpPr>
          <p:nvPr/>
        </p:nvSpPr>
        <p:spPr bwMode="auto">
          <a:xfrm>
            <a:off x="914400" y="24955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t1</a:t>
            </a:r>
            <a:endParaRPr lang="el-GR" sz="2000"/>
          </a:p>
        </p:txBody>
      </p:sp>
      <p:sp>
        <p:nvSpPr>
          <p:cNvPr id="67593" name="TextBox 23"/>
          <p:cNvSpPr txBox="1">
            <a:spLocks noChangeArrowheads="1"/>
          </p:cNvSpPr>
          <p:nvPr/>
        </p:nvSpPr>
        <p:spPr bwMode="auto">
          <a:xfrm>
            <a:off x="914400" y="30289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t2</a:t>
            </a:r>
            <a:endParaRPr lang="el-GR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816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924800" cy="1143000"/>
          </a:xfrm>
        </p:spPr>
        <p:txBody>
          <a:bodyPr/>
          <a:lstStyle/>
          <a:p>
            <a:pPr algn="ctr"/>
            <a:r>
              <a:rPr lang="en-US" altLang="en-US" smtClean="0"/>
              <a:t>On the Nash Equilibria (4)</a:t>
            </a:r>
            <a:endParaRPr lang="el-GR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Content Placeholder 1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2376488"/>
            <a:ext cx="8228013" cy="3567112"/>
          </a:xfrm>
        </p:spPr>
      </p:pic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0611" y="6242050"/>
            <a:ext cx="970939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8DE5B3B-AA30-4750-905B-EAA54E192E5C}" type="slidenum">
              <a:rPr lang="el-GR" altLang="en-US" smtClean="0">
                <a:latin typeface="Arial" charset="0"/>
                <a:cs typeface="Arial" charset="0"/>
              </a:rPr>
              <a:pPr/>
              <a:t>141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68612" name="Oval 10"/>
          <p:cNvSpPr>
            <a:spLocks noChangeArrowheads="1"/>
          </p:cNvSpPr>
          <p:nvPr/>
        </p:nvSpPr>
        <p:spPr bwMode="auto">
          <a:xfrm>
            <a:off x="4419600" y="6019800"/>
            <a:ext cx="914400" cy="685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68613" name="Oval 14"/>
          <p:cNvSpPr>
            <a:spLocks noChangeArrowheads="1"/>
          </p:cNvSpPr>
          <p:nvPr/>
        </p:nvSpPr>
        <p:spPr bwMode="auto">
          <a:xfrm>
            <a:off x="6019800" y="6019800"/>
            <a:ext cx="914400" cy="685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i="1">
                <a:latin typeface="Times New Roman" pitchFamily="18" charset="0"/>
                <a:cs typeface="Times New Roman" pitchFamily="18" charset="0"/>
              </a:rPr>
              <a:t>N</a:t>
            </a:r>
            <a:endParaRPr lang="el-GR" sz="20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614" name="Straight Arrow Connector 15"/>
          <p:cNvCxnSpPr>
            <a:cxnSpLocks noChangeShapeType="1"/>
            <a:stCxn id="68612" idx="6"/>
            <a:endCxn id="68613" idx="2"/>
          </p:cNvCxnSpPr>
          <p:nvPr/>
        </p:nvCxnSpPr>
        <p:spPr bwMode="auto">
          <a:xfrm>
            <a:off x="5334000" y="6362700"/>
            <a:ext cx="685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8615" name="Oval 16"/>
          <p:cNvSpPr>
            <a:spLocks noChangeArrowheads="1"/>
          </p:cNvSpPr>
          <p:nvPr/>
        </p:nvSpPr>
        <p:spPr bwMode="auto">
          <a:xfrm>
            <a:off x="1066800" y="6019800"/>
            <a:ext cx="914400" cy="685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6" name="Oval 17"/>
          <p:cNvSpPr>
            <a:spLocks noChangeArrowheads="1"/>
          </p:cNvSpPr>
          <p:nvPr/>
        </p:nvSpPr>
        <p:spPr bwMode="auto">
          <a:xfrm>
            <a:off x="2438400" y="6019800"/>
            <a:ext cx="914400" cy="685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>
                <a:latin typeface="Times New Roman" pitchFamily="18" charset="0"/>
                <a:cs typeface="Times New Roman" pitchFamily="18" charset="0"/>
              </a:rPr>
              <a:t>2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617" name="Straight Arrow Connector 19"/>
          <p:cNvCxnSpPr>
            <a:cxnSpLocks noChangeShapeType="1"/>
            <a:stCxn id="68615" idx="6"/>
            <a:endCxn id="68616" idx="2"/>
          </p:cNvCxnSpPr>
          <p:nvPr/>
        </p:nvCxnSpPr>
        <p:spPr bwMode="auto">
          <a:xfrm>
            <a:off x="1981200" y="6362700"/>
            <a:ext cx="457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8618" name="TextBox 20"/>
          <p:cNvSpPr txBox="1">
            <a:spLocks noChangeArrowheads="1"/>
          </p:cNvSpPr>
          <p:nvPr/>
        </p:nvSpPr>
        <p:spPr bwMode="auto">
          <a:xfrm>
            <a:off x="3429000" y="61722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i="1">
                <a:latin typeface="Times New Roman" pitchFamily="18" charset="0"/>
                <a:cs typeface="Times New Roman" pitchFamily="18" charset="0"/>
              </a:rPr>
              <a:t>…</a:t>
            </a:r>
            <a:endParaRPr lang="el-GR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9" name="Rectangle 21"/>
          <p:cNvSpPr>
            <a:spLocks noChangeArrowheads="1"/>
          </p:cNvSpPr>
          <p:nvPr/>
        </p:nvSpPr>
        <p:spPr bwMode="auto">
          <a:xfrm>
            <a:off x="4419600" y="6019800"/>
            <a:ext cx="2514600" cy="685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l-GR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620" name="Straight Arrow Connector 23"/>
          <p:cNvCxnSpPr>
            <a:cxnSpLocks noChangeShapeType="1"/>
          </p:cNvCxnSpPr>
          <p:nvPr/>
        </p:nvCxnSpPr>
        <p:spPr bwMode="auto">
          <a:xfrm>
            <a:off x="2590800" y="3810000"/>
            <a:ext cx="2438400" cy="220980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575037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802127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5016DF9-D3CA-4F99-978A-13791A3DA5F7}" type="slidenum">
              <a:rPr lang="el-GR" altLang="en-US" smtClean="0">
                <a:latin typeface="Arial" charset="0"/>
                <a:cs typeface="Arial" charset="0"/>
              </a:rPr>
              <a:pPr/>
              <a:t>142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69634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49500"/>
            <a:ext cx="8326438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On the Nash Equilibria (5)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58080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105400" y="5002213"/>
            <a:ext cx="3962400" cy="6365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 altLang="en-US">
              <a:solidFill>
                <a:srgbClr val="FF0000"/>
              </a:solidFill>
            </a:endParaRPr>
          </a:p>
        </p:txBody>
      </p:sp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On the Nash Equilibria 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3173413" cy="4368800"/>
          </a:xfrm>
        </p:spPr>
        <p:txBody>
          <a:bodyPr/>
          <a:lstStyle/>
          <a:p>
            <a:r>
              <a:rPr lang="en-US" altLang="en-US" sz="2200" smtClean="0">
                <a:solidFill>
                  <a:srgbClr val="FF0000"/>
                </a:solidFill>
              </a:rPr>
              <a:t>Scheme 2</a:t>
            </a:r>
            <a:r>
              <a:rPr lang="en-US" altLang="en-US" sz="2200" smtClean="0"/>
              <a:t>: A </a:t>
            </a:r>
            <a:r>
              <a:rPr lang="en-US" altLang="en-US" sz="2200" smtClean="0">
                <a:solidFill>
                  <a:srgbClr val="FF0000"/>
                </a:solidFill>
              </a:rPr>
              <a:t>successful</a:t>
            </a:r>
            <a:r>
              <a:rPr lang="en-US" altLang="en-US" sz="2200" smtClean="0"/>
              <a:t> transmission is repeated </a:t>
            </a:r>
            <a:r>
              <a:rPr lang="en-US" altLang="en-US" sz="2200" smtClean="0">
                <a:solidFill>
                  <a:srgbClr val="FF0000"/>
                </a:solidFill>
              </a:rPr>
              <a:t>iff</a:t>
            </a:r>
            <a:r>
              <a:rPr lang="en-US" altLang="en-US" sz="2200" smtClean="0"/>
              <a:t> it is guaranteed that it will be part of a NE vector</a:t>
            </a:r>
          </a:p>
          <a:p>
            <a:r>
              <a:rPr lang="en-US" altLang="en-US" sz="2200" smtClean="0"/>
              <a:t>Nodes exchange messages in a </a:t>
            </a:r>
            <a:r>
              <a:rPr lang="en-US" altLang="en-US" sz="2200" smtClean="0">
                <a:solidFill>
                  <a:srgbClr val="FF0000"/>
                </a:solidFill>
              </a:rPr>
              <a:t>3-hop</a:t>
            </a:r>
            <a:r>
              <a:rPr lang="en-US" altLang="en-US" sz="2200" smtClean="0"/>
              <a:t> neighborhood</a:t>
            </a:r>
          </a:p>
          <a:p>
            <a:r>
              <a:rPr lang="en-US" altLang="en-US" sz="2200" smtClean="0"/>
              <a:t>Is this faster than Scheme 1?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42474" y="6242050"/>
            <a:ext cx="830262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4DD11A6-41F3-4BFD-A6C3-3824C3F4237E}" type="slidenum">
              <a:rPr lang="el-GR" altLang="en-US" smtClean="0">
                <a:latin typeface="Arial" charset="0"/>
                <a:cs typeface="Arial" charset="0"/>
              </a:rPr>
              <a:pPr/>
              <a:t>143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91000" y="3276600"/>
            <a:ext cx="4876800" cy="533400"/>
            <a:chOff x="762000" y="3200400"/>
            <a:chExt cx="4876800" cy="533400"/>
          </a:xfrm>
        </p:grpSpPr>
        <p:sp>
          <p:nvSpPr>
            <p:cNvPr id="70700" name="Oval 5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70701" name="Oval 6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70702" name="Oval 7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70703" name="Oval 8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70704" name="Oval 9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70705" name="Straight Connector 11"/>
            <p:cNvCxnSpPr>
              <a:cxnSpLocks noChangeShapeType="1"/>
              <a:stCxn id="70704" idx="6"/>
              <a:endCxn id="70700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706" name="Straight Connector 14"/>
            <p:cNvCxnSpPr>
              <a:cxnSpLocks noChangeShapeType="1"/>
              <a:stCxn id="70703" idx="6"/>
              <a:endCxn id="70702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70662" name="Group 42"/>
          <p:cNvGrpSpPr>
            <a:grpSpLocks/>
          </p:cNvGrpSpPr>
          <p:nvPr/>
        </p:nvGrpSpPr>
        <p:grpSpPr bwMode="auto">
          <a:xfrm>
            <a:off x="4191000" y="2438400"/>
            <a:ext cx="4876800" cy="533400"/>
            <a:chOff x="762000" y="3200400"/>
            <a:chExt cx="4876800" cy="533400"/>
          </a:xfrm>
        </p:grpSpPr>
        <p:sp>
          <p:nvSpPr>
            <p:cNvPr id="70691" name="Oval 43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70692" name="Oval 44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70693" name="Oval 45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70694" name="Oval 46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70695" name="Oval 47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70696" name="Straight Connector 49"/>
            <p:cNvCxnSpPr>
              <a:cxnSpLocks noChangeShapeType="1"/>
              <a:stCxn id="70695" idx="6"/>
              <a:endCxn id="70691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697" name="Straight Connector 50"/>
            <p:cNvCxnSpPr>
              <a:cxnSpLocks noChangeShapeType="1"/>
              <a:stCxn id="70691" idx="6"/>
              <a:endCxn id="70692" idx="2"/>
            </p:cNvCxnSpPr>
            <p:nvPr/>
          </p:nvCxnSpPr>
          <p:spPr bwMode="auto">
            <a:xfrm>
              <a:off x="2286000" y="346710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698" name="Straight Connector 51"/>
            <p:cNvCxnSpPr>
              <a:cxnSpLocks noChangeShapeType="1"/>
              <a:stCxn id="70692" idx="6"/>
              <a:endCxn id="70694" idx="2"/>
            </p:cNvCxnSpPr>
            <p:nvPr/>
          </p:nvCxnSpPr>
          <p:spPr bwMode="auto">
            <a:xfrm>
              <a:off x="3352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699" name="Straight Connector 52"/>
            <p:cNvCxnSpPr>
              <a:cxnSpLocks noChangeShapeType="1"/>
              <a:stCxn id="70694" idx="6"/>
              <a:endCxn id="70693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419600" y="5786438"/>
            <a:ext cx="464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</a:rPr>
              <a:t>This is a NE! </a:t>
            </a:r>
            <a:r>
              <a:rPr lang="en-US" altLang="en-US" sz="240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altLang="en-US" sz="240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191000" y="3962400"/>
            <a:ext cx="4876800" cy="533400"/>
            <a:chOff x="762000" y="3200400"/>
            <a:chExt cx="4876800" cy="533400"/>
          </a:xfrm>
        </p:grpSpPr>
        <p:sp>
          <p:nvSpPr>
            <p:cNvPr id="70684" name="Oval 56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70685" name="Oval 57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70686" name="Oval 58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70687" name="Oval 59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70688" name="Oval 60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70689" name="Straight Connector 61"/>
            <p:cNvCxnSpPr>
              <a:cxnSpLocks noChangeShapeType="1"/>
              <a:stCxn id="70688" idx="6"/>
              <a:endCxn id="70684" idx="2"/>
            </p:cNvCxnSpPr>
            <p:nvPr/>
          </p:nvCxnSpPr>
          <p:spPr bwMode="auto">
            <a:xfrm>
              <a:off x="1348740" y="3467100"/>
              <a:ext cx="4038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690" name="Straight Connector 62"/>
            <p:cNvCxnSpPr>
              <a:cxnSpLocks noChangeShapeType="1"/>
              <a:stCxn id="70687" idx="6"/>
              <a:endCxn id="70686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cxnSp>
        <p:nvCxnSpPr>
          <p:cNvPr id="64" name="Straight Connector 63"/>
          <p:cNvCxnSpPr>
            <a:cxnSpLocks noChangeShapeType="1"/>
            <a:endCxn id="70685" idx="2"/>
          </p:cNvCxnSpPr>
          <p:nvPr/>
        </p:nvCxnSpPr>
        <p:spPr bwMode="auto">
          <a:xfrm>
            <a:off x="5715000" y="4229100"/>
            <a:ext cx="53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" name="Multiply 41"/>
          <p:cNvSpPr/>
          <p:nvPr/>
        </p:nvSpPr>
        <p:spPr bwMode="auto">
          <a:xfrm>
            <a:off x="4633913" y="3246438"/>
            <a:ext cx="609600" cy="685800"/>
          </a:xfrm>
          <a:prstGeom prst="mathMultiply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FFC000"/>
              </a:solidFill>
              <a:cs typeface="+mn-cs"/>
            </a:endParaRPr>
          </a:p>
        </p:txBody>
      </p:sp>
      <p:sp>
        <p:nvSpPr>
          <p:cNvPr id="49" name="Multiply 48"/>
          <p:cNvSpPr/>
          <p:nvPr/>
        </p:nvSpPr>
        <p:spPr bwMode="auto">
          <a:xfrm>
            <a:off x="7951788" y="3201988"/>
            <a:ext cx="609600" cy="685800"/>
          </a:xfrm>
          <a:prstGeom prst="mathMultiply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6" name="Multiply 55"/>
          <p:cNvSpPr/>
          <p:nvPr/>
        </p:nvSpPr>
        <p:spPr bwMode="auto">
          <a:xfrm>
            <a:off x="4648200" y="3886200"/>
            <a:ext cx="609600" cy="685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0669" name="Rectangle 12"/>
          <p:cNvSpPr>
            <a:spLocks noChangeArrowheads="1"/>
          </p:cNvSpPr>
          <p:nvPr/>
        </p:nvSpPr>
        <p:spPr bwMode="auto">
          <a:xfrm>
            <a:off x="5181600" y="4953000"/>
            <a:ext cx="3962400" cy="833438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 altLang="en-US"/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191000" y="5029200"/>
            <a:ext cx="4876800" cy="533400"/>
            <a:chOff x="762000" y="3200400"/>
            <a:chExt cx="4876800" cy="533400"/>
          </a:xfrm>
        </p:grpSpPr>
        <p:sp>
          <p:nvSpPr>
            <p:cNvPr id="70678" name="Oval 65"/>
            <p:cNvSpPr>
              <a:spLocks noChangeArrowheads="1"/>
            </p:cNvSpPr>
            <p:nvPr/>
          </p:nvSpPr>
          <p:spPr bwMode="auto">
            <a:xfrm>
              <a:off x="17526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70679" name="Oval 66"/>
            <p:cNvSpPr>
              <a:spLocks noChangeArrowheads="1"/>
            </p:cNvSpPr>
            <p:nvPr/>
          </p:nvSpPr>
          <p:spPr bwMode="auto">
            <a:xfrm>
              <a:off x="2819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  <p:sp>
          <p:nvSpPr>
            <p:cNvPr id="70680" name="Oval 67"/>
            <p:cNvSpPr>
              <a:spLocks noChangeArrowheads="1"/>
            </p:cNvSpPr>
            <p:nvPr/>
          </p:nvSpPr>
          <p:spPr bwMode="auto">
            <a:xfrm>
              <a:off x="5105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  <p:sp>
          <p:nvSpPr>
            <p:cNvPr id="70681" name="Oval 68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70682" name="Oval 69"/>
            <p:cNvSpPr>
              <a:spLocks noChangeArrowheads="1"/>
            </p:cNvSpPr>
            <p:nvPr/>
          </p:nvSpPr>
          <p:spPr bwMode="auto">
            <a:xfrm>
              <a:off x="762000" y="3200400"/>
              <a:ext cx="58674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cxnSp>
          <p:nvCxnSpPr>
            <p:cNvPr id="70683" name="Straight Connector 71"/>
            <p:cNvCxnSpPr>
              <a:cxnSpLocks noChangeShapeType="1"/>
              <a:stCxn id="70681" idx="6"/>
              <a:endCxn id="70680" idx="2"/>
            </p:cNvCxnSpPr>
            <p:nvPr/>
          </p:nvCxnSpPr>
          <p:spPr bwMode="auto">
            <a:xfrm>
              <a:off x="4495800" y="3467100"/>
              <a:ext cx="609600" cy="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</p:grpSp>
      <p:cxnSp>
        <p:nvCxnSpPr>
          <p:cNvPr id="73" name="Straight Connector 72"/>
          <p:cNvCxnSpPr>
            <a:cxnSpLocks noChangeShapeType="1"/>
            <a:endCxn id="70679" idx="2"/>
          </p:cNvCxnSpPr>
          <p:nvPr/>
        </p:nvCxnSpPr>
        <p:spPr bwMode="auto">
          <a:xfrm>
            <a:off x="5715000" y="5295900"/>
            <a:ext cx="5334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H="1" flipV="1">
            <a:off x="2971800" y="4305300"/>
            <a:ext cx="2133600" cy="7239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10000" y="33528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t1</a:t>
            </a:r>
            <a:endParaRPr lang="el-GR" sz="2000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10000" y="40386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t2</a:t>
            </a:r>
            <a:endParaRPr lang="el-GR" sz="2000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810000" y="51054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t3</a:t>
            </a:r>
            <a:endParaRPr lang="el-GR" sz="2000"/>
          </a:p>
        </p:txBody>
      </p:sp>
      <p:cxnSp>
        <p:nvCxnSpPr>
          <p:cNvPr id="70676" name="Straight Connector 3"/>
          <p:cNvCxnSpPr>
            <a:cxnSpLocks noChangeShapeType="1"/>
          </p:cNvCxnSpPr>
          <p:nvPr/>
        </p:nvCxnSpPr>
        <p:spPr bwMode="auto">
          <a:xfrm>
            <a:off x="3810000" y="2286000"/>
            <a:ext cx="0" cy="4572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4572000"/>
            <a:ext cx="1371600" cy="430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rgbClr val="FF0000"/>
                </a:solidFill>
              </a:rPr>
              <a:t>Local NE</a:t>
            </a:r>
            <a:endParaRPr lang="el-GR" sz="22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2754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5" grpId="0"/>
      <p:bldP spid="48" grpId="0"/>
      <p:bldP spid="50" grpId="0"/>
      <p:bldP spid="51" grpId="0"/>
      <p:bldP spid="7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Performance Evaluation (1)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848600" cy="3724275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Scheme 2</a:t>
            </a:r>
            <a:r>
              <a:rPr lang="en-US" altLang="en-US" sz="2400" dirty="0" smtClean="0"/>
              <a:t> outperforms Scheme 1</a:t>
            </a:r>
          </a:p>
          <a:p>
            <a:pPr>
              <a:defRPr/>
            </a:pPr>
            <a:r>
              <a:rPr lang="en-US" altLang="en-US" sz="2400" dirty="0" smtClean="0"/>
              <a:t>Even in big D2D networks, convergence to a NE is very fast</a:t>
            </a:r>
          </a:p>
          <a:p>
            <a:pPr>
              <a:defRPr/>
            </a:pPr>
            <a:r>
              <a:rPr lang="en-US" altLang="en-US" sz="2400" dirty="0" smtClean="0"/>
              <a:t>This holds in tree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D2D networks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as well</a:t>
            </a:r>
          </a:p>
          <a:p>
            <a:pPr>
              <a:defRPr/>
            </a:pPr>
            <a:endParaRPr lang="en-US" altLang="en-US" sz="2400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2050"/>
            <a:ext cx="787791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96FCD67-2FF2-4857-B66D-CE457DF78C18}" type="slidenum">
              <a:rPr lang="el-GR" altLang="en-US" smtClean="0">
                <a:latin typeface="Arial" charset="0"/>
                <a:cs typeface="Arial" charset="0"/>
              </a:rPr>
              <a:pPr/>
              <a:t>144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grpSp>
        <p:nvGrpSpPr>
          <p:cNvPr id="71684" name="Group 1"/>
          <p:cNvGrpSpPr>
            <a:grpSpLocks/>
          </p:cNvGrpSpPr>
          <p:nvPr/>
        </p:nvGrpSpPr>
        <p:grpSpPr bwMode="auto">
          <a:xfrm>
            <a:off x="3200400" y="3048000"/>
            <a:ext cx="6273800" cy="3733800"/>
            <a:chOff x="2413000" y="3048000"/>
            <a:chExt cx="6273800" cy="3733800"/>
          </a:xfrm>
        </p:grpSpPr>
        <p:pic>
          <p:nvPicPr>
            <p:cNvPr id="71686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13000" y="3048000"/>
              <a:ext cx="62738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87" name="Up Arrow 5"/>
            <p:cNvSpPr>
              <a:spLocks noChangeArrowheads="1"/>
            </p:cNvSpPr>
            <p:nvPr/>
          </p:nvSpPr>
          <p:spPr bwMode="auto">
            <a:xfrm>
              <a:off x="6324600" y="5257800"/>
              <a:ext cx="304800" cy="609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 altLang="en-US"/>
            </a:p>
          </p:txBody>
        </p:sp>
        <p:sp>
          <p:nvSpPr>
            <p:cNvPr id="71688" name="Oval 4"/>
            <p:cNvSpPr>
              <a:spLocks noChangeArrowheads="1"/>
            </p:cNvSpPr>
            <p:nvPr/>
          </p:nvSpPr>
          <p:spPr bwMode="auto">
            <a:xfrm>
              <a:off x="6019800" y="6477000"/>
              <a:ext cx="1219200" cy="30480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838200" y="3916363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64567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Performance Evaluation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3505200" cy="4343400"/>
          </a:xfrm>
        </p:spPr>
        <p:txBody>
          <a:bodyPr/>
          <a:lstStyle/>
          <a:p>
            <a:r>
              <a:rPr lang="en-US" altLang="en-US" sz="2200" smtClean="0">
                <a:solidFill>
                  <a:srgbClr val="FF0000"/>
                </a:solidFill>
              </a:rPr>
              <a:t>Good news:</a:t>
            </a:r>
            <a:r>
              <a:rPr lang="en-US" altLang="en-US" sz="2200" smtClean="0"/>
              <a:t> Convergence to a NE for </a:t>
            </a:r>
            <a:r>
              <a:rPr lang="en-US" altLang="en-US" sz="2200" smtClean="0">
                <a:solidFill>
                  <a:srgbClr val="FF0000"/>
                </a:solidFill>
              </a:rPr>
              <a:t>Scheme 2</a:t>
            </a:r>
            <a:r>
              <a:rPr lang="en-US" altLang="en-US" sz="2200" smtClean="0"/>
              <a:t> is ~ proportional to the </a:t>
            </a:r>
            <a:r>
              <a:rPr lang="en-US" altLang="en-US" sz="2200" smtClean="0">
                <a:solidFill>
                  <a:srgbClr val="FF0000"/>
                </a:solidFill>
              </a:rPr>
              <a:t>logarithm</a:t>
            </a:r>
            <a:r>
              <a:rPr lang="en-US" altLang="en-US" sz="2200" smtClean="0"/>
              <a:t> of the  number of nodes         of the network</a:t>
            </a:r>
          </a:p>
          <a:p>
            <a:r>
              <a:rPr lang="en-US" altLang="en-US" sz="2200" smtClean="0">
                <a:solidFill>
                  <a:srgbClr val="FF0000"/>
                </a:solidFill>
              </a:rPr>
              <a:t>Better news:</a:t>
            </a:r>
            <a:r>
              <a:rPr lang="en-US" altLang="en-US" sz="2200" smtClean="0"/>
              <a:t>                In &lt;10 rounds, most nodes converge to a local NE</a:t>
            </a:r>
          </a:p>
          <a:p>
            <a:endParaRPr lang="en-US" altLang="en-US" sz="2200" smtClean="0"/>
          </a:p>
          <a:p>
            <a:endParaRPr lang="en-US" altLang="en-US" sz="220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2050"/>
            <a:ext cx="844062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67C7B5C-066F-4D49-A320-60C8D02CA638}" type="slidenum">
              <a:rPr lang="el-GR" altLang="en-US" smtClean="0">
                <a:latin typeface="Arial" charset="0"/>
                <a:cs typeface="Arial" charset="0"/>
              </a:rPr>
              <a:pPr/>
              <a:t>145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727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09800"/>
            <a:ext cx="5405438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8"/>
          <p:cNvSpPr>
            <a:spLocks noChangeArrowheads="1"/>
          </p:cNvSpPr>
          <p:nvPr/>
        </p:nvSpPr>
        <p:spPr bwMode="auto">
          <a:xfrm>
            <a:off x="6910388" y="4937125"/>
            <a:ext cx="238125" cy="658813"/>
          </a:xfrm>
          <a:prstGeom prst="upArrow">
            <a:avLst>
              <a:gd name="adj1" fmla="val 50000"/>
              <a:gd name="adj2" fmla="val 4987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 altLang="en-US"/>
          </a:p>
        </p:txBody>
      </p:sp>
      <p:sp>
        <p:nvSpPr>
          <p:cNvPr id="72710" name="Down Arrow 6"/>
          <p:cNvSpPr>
            <a:spLocks noChangeArrowheads="1"/>
          </p:cNvSpPr>
          <p:nvPr/>
        </p:nvSpPr>
        <p:spPr bwMode="auto">
          <a:xfrm>
            <a:off x="6910388" y="3371850"/>
            <a:ext cx="238125" cy="493713"/>
          </a:xfrm>
          <a:prstGeom prst="downArrow">
            <a:avLst>
              <a:gd name="adj1" fmla="val 50000"/>
              <a:gd name="adj2" fmla="val 4983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 altLang="en-US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7148513" y="6256338"/>
            <a:ext cx="1109662" cy="32861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 alt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228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Agenda for Future Directions</a:t>
            </a:r>
            <a:endParaRPr lang="el-G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848600" cy="3724275"/>
          </a:xfrm>
        </p:spPr>
        <p:txBody>
          <a:bodyPr/>
          <a:lstStyle/>
          <a:p>
            <a:r>
              <a:rPr lang="en-US" sz="2400" dirty="0" smtClean="0"/>
              <a:t>General D2D networks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Repeated</a:t>
            </a:r>
            <a:r>
              <a:rPr lang="en-US" sz="2400" dirty="0" smtClean="0"/>
              <a:t> non-cooperative games</a:t>
            </a:r>
          </a:p>
          <a:p>
            <a:pPr lvl="1"/>
            <a:r>
              <a:rPr lang="en-US" sz="2200" dirty="0" smtClean="0"/>
              <a:t>Enforce cooperation by repetition</a:t>
            </a:r>
          </a:p>
          <a:p>
            <a:pPr lvl="1"/>
            <a:r>
              <a:rPr lang="en-US" sz="2200" dirty="0" smtClean="0"/>
              <a:t>Punish players that deviate from cooperation</a:t>
            </a:r>
          </a:p>
          <a:p>
            <a:r>
              <a:rPr lang="en-US" sz="2400" dirty="0" smtClean="0"/>
              <a:t>Price of Anarchy, Price of Stability…</a:t>
            </a:r>
          </a:p>
          <a:p>
            <a:pPr lvl="1"/>
            <a:r>
              <a:rPr lang="en-US" sz="2200" dirty="0" smtClean="0"/>
              <a:t>Even in big perfect tree D2D networks:</a:t>
            </a:r>
          </a:p>
          <a:p>
            <a:endParaRPr lang="en-US" sz="2400" dirty="0" smtClean="0"/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70610" y="6242050"/>
            <a:ext cx="886533" cy="488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3CB6AE6-CA9E-4BA5-9C2B-FD32173006AC}" type="slidenum">
              <a:rPr lang="el-GR" altLang="en-US" smtClean="0">
                <a:latin typeface="Arial" charset="0"/>
                <a:cs typeface="Arial" charset="0"/>
              </a:rPr>
              <a:pPr/>
              <a:t>146</a:t>
            </a:fld>
            <a:endParaRPr lang="el-GR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029200"/>
            <a:ext cx="419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9987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4338" y="6242050"/>
            <a:ext cx="759924" cy="488950"/>
          </a:xfrm>
        </p:spPr>
        <p:txBody>
          <a:bodyPr/>
          <a:lstStyle/>
          <a:p>
            <a:pPr>
              <a:defRPr/>
            </a:pPr>
            <a:fld id="{EA4A265B-309A-4131-BA45-1CB645F2770E}" type="slidenum">
              <a:rPr lang="el-GR" altLang="en-US"/>
              <a:pPr>
                <a:defRPr/>
              </a:pPr>
              <a:t>147</a:t>
            </a:fld>
            <a:endParaRPr lang="el-GR" altLang="en-US" dirty="0"/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Issues </a:t>
            </a:r>
            <a:endParaRPr lang="el-GR" b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Dynamic settings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Mobility, handover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Complexity analysis vs. practical implementation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What if the players cheat?</a:t>
            </a:r>
            <a:endParaRPr lang="el-GR" dirty="0"/>
          </a:p>
          <a:p>
            <a:pPr lvl="1">
              <a:lnSpc>
                <a:spcPct val="90000"/>
              </a:lnSpc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140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Resource Management remains a key issue towards the 5G era</a:t>
            </a:r>
          </a:p>
          <a:p>
            <a:pPr lvl="1"/>
            <a:r>
              <a:rPr lang="en-US" dirty="0" smtClean="0"/>
              <a:t>Small cells and D2D networks are key 5G “players”</a:t>
            </a:r>
          </a:p>
          <a:p>
            <a:r>
              <a:rPr lang="en-US" dirty="0" smtClean="0"/>
              <a:t>Game theory is a powerful framework to model the interactions of the devices in such heterogeneous networks</a:t>
            </a:r>
          </a:p>
          <a:p>
            <a:pPr lvl="1"/>
            <a:r>
              <a:rPr lang="en-US" dirty="0" smtClean="0"/>
              <a:t>Classic approaches/ideas should and could be revisited towards this direction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073" y="6242050"/>
            <a:ext cx="798731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148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379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270" y="6242050"/>
            <a:ext cx="802127" cy="488950"/>
          </a:xfrm>
        </p:spPr>
        <p:txBody>
          <a:bodyPr/>
          <a:lstStyle/>
          <a:p>
            <a:pPr>
              <a:defRPr/>
            </a:pPr>
            <a:fld id="{037FAE0B-BB1D-4A33-838E-7B6954A139FE}" type="slidenum">
              <a:rPr lang="el-GR" altLang="en-US"/>
              <a:pPr>
                <a:defRPr/>
              </a:pPr>
              <a:t>149</a:t>
            </a:fld>
            <a:endParaRPr lang="el-GR" altLang="en-US" dirty="0"/>
          </a:p>
        </p:txBody>
      </p:sp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err="1" smtClean="0"/>
              <a:t>Pointers</a:t>
            </a:r>
            <a:r>
              <a:rPr lang="el-GR" sz="3200" dirty="0" smtClean="0"/>
              <a:t> </a:t>
            </a:r>
            <a:r>
              <a:rPr lang="el-GR" sz="3200" dirty="0" err="1" smtClean="0"/>
              <a:t>to</a:t>
            </a:r>
            <a:r>
              <a:rPr lang="el-GR" sz="3200" dirty="0" smtClean="0"/>
              <a:t> </a:t>
            </a:r>
            <a:r>
              <a:rPr lang="el-GR" sz="3200" dirty="0" err="1" smtClean="0"/>
              <a:t>Selected</a:t>
            </a:r>
            <a:r>
              <a:rPr lang="el-GR" sz="3200" dirty="0" smtClean="0"/>
              <a:t> </a:t>
            </a:r>
            <a:r>
              <a:rPr lang="el-GR" sz="3200" dirty="0" err="1" smtClean="0"/>
              <a:t>References</a:t>
            </a:r>
            <a:r>
              <a:rPr lang="en-US" sz="3200" dirty="0" smtClean="0"/>
              <a:t> (1)</a:t>
            </a:r>
            <a:endParaRPr lang="el-GR" sz="3200" b="0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75083"/>
          </a:xfrm>
        </p:spPr>
        <p:txBody>
          <a:bodyPr/>
          <a:lstStyle/>
          <a:p>
            <a:r>
              <a:rPr lang="en-US" sz="2000" b="1" dirty="0" smtClean="0"/>
              <a:t>Books</a:t>
            </a:r>
          </a:p>
          <a:p>
            <a:pPr lvl="1"/>
            <a:r>
              <a:rPr lang="en-US" sz="1800" dirty="0" smtClean="0"/>
              <a:t>Z. Han, D. </a:t>
            </a:r>
            <a:r>
              <a:rPr lang="en-US" sz="1800" dirty="0" err="1" smtClean="0"/>
              <a:t>Niyato</a:t>
            </a:r>
            <a:r>
              <a:rPr lang="en-US" sz="1800" dirty="0" smtClean="0"/>
              <a:t>, W. </a:t>
            </a:r>
            <a:r>
              <a:rPr lang="en-US" sz="1800" dirty="0" err="1" smtClean="0"/>
              <a:t>Saad</a:t>
            </a:r>
            <a:r>
              <a:rPr lang="en-US" sz="1800" dirty="0" smtClean="0"/>
              <a:t>, T. </a:t>
            </a:r>
            <a:r>
              <a:rPr lang="en-US" sz="1800" dirty="0" err="1" smtClean="0"/>
              <a:t>Basar</a:t>
            </a:r>
            <a:r>
              <a:rPr lang="en-US" sz="1800" dirty="0" smtClean="0"/>
              <a:t>, A. </a:t>
            </a:r>
            <a:r>
              <a:rPr lang="en-US" sz="1800" dirty="0" err="1" smtClean="0"/>
              <a:t>Hjorungnes</a:t>
            </a:r>
            <a:r>
              <a:rPr lang="en-US" sz="1800" dirty="0" smtClean="0"/>
              <a:t>,  “</a:t>
            </a:r>
            <a:r>
              <a:rPr lang="en-US" sz="1800" b="1" dirty="0" smtClean="0"/>
              <a:t>Game </a:t>
            </a:r>
            <a:r>
              <a:rPr lang="en-US" sz="1800" b="1" dirty="0"/>
              <a:t>theory in wireless and communication networks: theory, models, and </a:t>
            </a:r>
            <a:r>
              <a:rPr lang="en-US" sz="1800" b="1" dirty="0" smtClean="0"/>
              <a:t>applications</a:t>
            </a:r>
            <a:r>
              <a:rPr lang="en-US" sz="1800" dirty="0" smtClean="0"/>
              <a:t>,” </a:t>
            </a:r>
            <a:r>
              <a:rPr lang="en-US" sz="1800" i="1" dirty="0"/>
              <a:t>Cambridge University Press</a:t>
            </a:r>
            <a:r>
              <a:rPr lang="en-US" sz="1800" dirty="0"/>
              <a:t>, 2011.</a:t>
            </a:r>
          </a:p>
          <a:p>
            <a:pPr lvl="1"/>
            <a:r>
              <a:rPr lang="en-US" sz="1800" dirty="0" smtClean="0"/>
              <a:t>Z. Han</a:t>
            </a:r>
            <a:r>
              <a:rPr lang="en-US" sz="1800" dirty="0"/>
              <a:t>, </a:t>
            </a:r>
            <a:r>
              <a:rPr lang="en-US" sz="1800" dirty="0" smtClean="0"/>
              <a:t>K</a:t>
            </a:r>
            <a:r>
              <a:rPr lang="en-US" sz="1800" dirty="0"/>
              <a:t>. J. Ray </a:t>
            </a:r>
            <a:r>
              <a:rPr lang="en-US" sz="1800" dirty="0" smtClean="0"/>
              <a:t>Liu, “</a:t>
            </a:r>
            <a:r>
              <a:rPr lang="en-US" sz="1800" b="1" dirty="0" smtClean="0"/>
              <a:t>Resource </a:t>
            </a:r>
            <a:r>
              <a:rPr lang="en-US" sz="1800" b="1" dirty="0"/>
              <a:t>allocation for wireless networks: basics, techniques, and </a:t>
            </a:r>
            <a:r>
              <a:rPr lang="en-US" sz="1800" b="1" dirty="0" smtClean="0"/>
              <a:t>applications</a:t>
            </a:r>
            <a:r>
              <a:rPr lang="en-US" sz="1800" dirty="0" smtClean="0"/>
              <a:t>,” </a:t>
            </a:r>
            <a:r>
              <a:rPr lang="en-US" sz="1800" i="1" dirty="0"/>
              <a:t>Cambridge U</a:t>
            </a:r>
            <a:r>
              <a:rPr lang="en-US" sz="1800" i="1" dirty="0" smtClean="0"/>
              <a:t>niversity </a:t>
            </a:r>
            <a:r>
              <a:rPr lang="en-US" sz="1800" i="1" dirty="0"/>
              <a:t>P</a:t>
            </a:r>
            <a:r>
              <a:rPr lang="en-US" sz="1800" i="1" dirty="0" smtClean="0"/>
              <a:t>ress</a:t>
            </a:r>
            <a:r>
              <a:rPr lang="en-US" sz="1800" dirty="0"/>
              <a:t>, 2008.</a:t>
            </a:r>
          </a:p>
          <a:p>
            <a:pPr lvl="1"/>
            <a:r>
              <a:rPr lang="en-US" sz="1800" dirty="0" smtClean="0"/>
              <a:t>T. </a:t>
            </a:r>
            <a:r>
              <a:rPr lang="en-US" sz="1800" dirty="0"/>
              <a:t>Q. S. </a:t>
            </a:r>
            <a:r>
              <a:rPr lang="en-US" sz="1800" dirty="0" err="1"/>
              <a:t>Quek</a:t>
            </a:r>
            <a:r>
              <a:rPr lang="en-US" sz="1800" dirty="0"/>
              <a:t>, </a:t>
            </a:r>
            <a:r>
              <a:rPr lang="en-US" sz="1800" dirty="0" smtClean="0"/>
              <a:t>G. </a:t>
            </a:r>
            <a:r>
              <a:rPr lang="en-US" sz="1800" dirty="0"/>
              <a:t>de la </a:t>
            </a:r>
            <a:r>
              <a:rPr lang="en-US" sz="1800" dirty="0" smtClean="0"/>
              <a:t>Roche, I. </a:t>
            </a:r>
            <a:r>
              <a:rPr lang="en-US" sz="1800" dirty="0" err="1"/>
              <a:t>Güvenç</a:t>
            </a:r>
            <a:r>
              <a:rPr lang="en-US" sz="1800" dirty="0" smtClean="0"/>
              <a:t>, M. </a:t>
            </a:r>
            <a:r>
              <a:rPr lang="en-US" sz="1800" dirty="0" err="1" smtClean="0"/>
              <a:t>Kountouris</a:t>
            </a:r>
            <a:r>
              <a:rPr lang="en-US" sz="1800" dirty="0" smtClean="0"/>
              <a:t>, “</a:t>
            </a:r>
            <a:r>
              <a:rPr lang="en-US" sz="1800" b="1" dirty="0" smtClean="0"/>
              <a:t>Small </a:t>
            </a:r>
            <a:r>
              <a:rPr lang="en-US" sz="1800" b="1" dirty="0"/>
              <a:t>cell networks: Deployment, PHY techniques, and resource </a:t>
            </a:r>
            <a:r>
              <a:rPr lang="en-US" sz="1800" b="1" dirty="0" smtClean="0"/>
              <a:t>management</a:t>
            </a:r>
            <a:r>
              <a:rPr lang="en-US" sz="1800" dirty="0" smtClean="0"/>
              <a:t>,” </a:t>
            </a:r>
            <a:r>
              <a:rPr lang="en-US" sz="1800" i="1" dirty="0"/>
              <a:t>Cambridge University Press</a:t>
            </a:r>
            <a:r>
              <a:rPr lang="en-US" sz="1800" dirty="0"/>
              <a:t>, 2013.</a:t>
            </a:r>
          </a:p>
          <a:p>
            <a:r>
              <a:rPr lang="en-US" sz="2000" b="1" dirty="0" smtClean="0"/>
              <a:t>Websites</a:t>
            </a:r>
            <a:endParaRPr lang="en-US" sz="2000" b="1" dirty="0"/>
          </a:p>
          <a:p>
            <a:pPr lvl="1"/>
            <a:r>
              <a:rPr lang="en-US" sz="1800" i="1" dirty="0"/>
              <a:t>Device-to-device </a:t>
            </a:r>
            <a:r>
              <a:rPr lang="en-US" sz="1800" i="1" dirty="0" smtClean="0"/>
              <a:t>communications, </a:t>
            </a:r>
            <a:r>
              <a:rPr lang="en-US" sz="1800" dirty="0">
                <a:hlinkClick r:id="rId2"/>
              </a:rPr>
              <a:t>http://wireless.pku.edu.cn/home/songly/d2d.html</a:t>
            </a:r>
            <a:r>
              <a:rPr lang="en-US" sz="1800" dirty="0"/>
              <a:t> </a:t>
            </a:r>
            <a:endParaRPr lang="el-GR" sz="1800" dirty="0"/>
          </a:p>
          <a:p>
            <a:pPr lvl="1"/>
            <a:r>
              <a:rPr lang="en-US" sz="1800" i="1" dirty="0" smtClean="0"/>
              <a:t>Small cell forum, </a:t>
            </a:r>
            <a:r>
              <a:rPr lang="en-US" sz="1800" dirty="0">
                <a:hlinkClick r:id="rId3"/>
              </a:rPr>
              <a:t>http://www.smallcellforum.org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1800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118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14F99-B724-4C3F-86A0-64D9C1F93234}" type="slidenum">
              <a:rPr lang="el-GR" altLang="en-US"/>
              <a:pPr>
                <a:defRPr/>
              </a:pPr>
              <a:t>15</a:t>
            </a:fld>
            <a:endParaRPr lang="el-GR" altLang="en-US"/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smtClean="0"/>
              <a:t>Towards the 5G Era (1)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838200" y="3006725"/>
            <a:ext cx="5638800" cy="3724275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C42A661-CA46-422D-B626-828B1DC8FF64}" type="slidenum">
              <a:rPr lang="el-GR" altLang="en-US" sz="2600" b="1">
                <a:solidFill>
                  <a:schemeClr val="bg1"/>
                </a:solidFill>
              </a:rPr>
              <a:pPr/>
              <a:t>15</a:t>
            </a:fld>
            <a:endParaRPr lang="el-GR" altLang="en-US" sz="2600" b="1">
              <a:solidFill>
                <a:schemeClr val="bg1"/>
              </a:solidFill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 r="40736"/>
          <a:stretch>
            <a:fillRect/>
          </a:stretch>
        </p:blipFill>
        <p:spPr bwMode="auto">
          <a:xfrm>
            <a:off x="762000" y="2397125"/>
            <a:ext cx="239553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4419600" y="6275388"/>
            <a:ext cx="3810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/>
              <a:t>    FIA, Athens, March 2014</a:t>
            </a:r>
            <a:endParaRPr lang="el-GR" sz="220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rcRect l="57867" t="42995" r="22128" b="17084"/>
          <a:stretch>
            <a:fillRect/>
          </a:stretch>
        </p:blipFill>
        <p:spPr bwMode="auto">
          <a:xfrm>
            <a:off x="1157288" y="4803775"/>
            <a:ext cx="12811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71800" y="2514600"/>
          <a:ext cx="6096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4G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5G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Year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2010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2020-2030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Standards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LTE,</a:t>
                      </a:r>
                      <a:r>
                        <a:rPr lang="en-US" sz="2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200" baseline="0" dirty="0" smtClean="0"/>
                        <a:t>LTE-Advanced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Bandwidth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Mobile </a:t>
                      </a:r>
                    </a:p>
                    <a:p>
                      <a:pPr algn="ctr"/>
                      <a:r>
                        <a:rPr lang="en-US" sz="2200" dirty="0" smtClean="0"/>
                        <a:t>Broad</a:t>
                      </a:r>
                      <a:r>
                        <a:rPr lang="en-US" sz="2200" baseline="0" dirty="0" smtClean="0"/>
                        <a:t>band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Ubiquitous</a:t>
                      </a:r>
                      <a:r>
                        <a:rPr lang="en-US" sz="2200" baseline="0" dirty="0" smtClean="0"/>
                        <a:t> connectivity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Data</a:t>
                      </a:r>
                      <a:r>
                        <a:rPr lang="en-US" sz="2200" baseline="0" dirty="0" smtClean="0"/>
                        <a:t> rates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xDSL</a:t>
                      </a:r>
                      <a:r>
                        <a:rPr lang="en-US" sz="2200" dirty="0" smtClean="0"/>
                        <a:t>-like</a:t>
                      </a:r>
                      <a:r>
                        <a:rPr lang="en-US" sz="2200" baseline="0" dirty="0" smtClean="0"/>
                        <a:t> experience:</a:t>
                      </a:r>
                    </a:p>
                    <a:p>
                      <a:pPr algn="ctr"/>
                      <a:r>
                        <a:rPr lang="en-US" sz="2200" baseline="0" dirty="0" smtClean="0"/>
                        <a:t>1 </a:t>
                      </a:r>
                      <a:r>
                        <a:rPr lang="en-US" sz="2200" baseline="0" dirty="0" err="1" smtClean="0"/>
                        <a:t>hr</a:t>
                      </a:r>
                      <a:r>
                        <a:rPr lang="en-US" sz="2200" baseline="0" dirty="0" smtClean="0"/>
                        <a:t> HD-movie in 6 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</a:rPr>
                        <a:t>minutes</a:t>
                      </a:r>
                      <a:endParaRPr lang="el-GR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Fiber-like</a:t>
                      </a:r>
                      <a:r>
                        <a:rPr lang="en-US" sz="2200" baseline="0" dirty="0" smtClean="0"/>
                        <a:t> experience:</a:t>
                      </a:r>
                    </a:p>
                    <a:p>
                      <a:pPr algn="ctr"/>
                      <a:r>
                        <a:rPr lang="en-US" sz="2200" baseline="0" dirty="0" smtClean="0"/>
                        <a:t>1 </a:t>
                      </a:r>
                      <a:r>
                        <a:rPr lang="en-US" sz="2200" baseline="0" dirty="0" err="1" smtClean="0"/>
                        <a:t>hr</a:t>
                      </a:r>
                      <a:r>
                        <a:rPr lang="en-US" sz="2200" baseline="0" dirty="0" smtClean="0"/>
                        <a:t> HD-movie in 6 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</a:rPr>
                        <a:t>seconds</a:t>
                      </a:r>
                      <a:endParaRPr lang="el-GR" sz="2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71800" y="2514600"/>
          <a:ext cx="4064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4G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Year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2010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Standards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LTE,</a:t>
                      </a:r>
                      <a:r>
                        <a:rPr lang="en-US" sz="2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200" baseline="0" dirty="0" smtClean="0"/>
                        <a:t>LTE-Advanced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Bandwidth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Mobile </a:t>
                      </a:r>
                    </a:p>
                    <a:p>
                      <a:pPr algn="ctr"/>
                      <a:r>
                        <a:rPr lang="en-US" sz="2200" dirty="0" smtClean="0"/>
                        <a:t>Broad</a:t>
                      </a:r>
                      <a:r>
                        <a:rPr lang="en-US" sz="2200" baseline="0" dirty="0" smtClean="0"/>
                        <a:t>band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Data</a:t>
                      </a:r>
                      <a:r>
                        <a:rPr lang="en-US" sz="2200" baseline="0" dirty="0" smtClean="0"/>
                        <a:t> rates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xDSL</a:t>
                      </a:r>
                      <a:r>
                        <a:rPr lang="en-US" sz="2200" dirty="0" smtClean="0"/>
                        <a:t>-like</a:t>
                      </a:r>
                      <a:r>
                        <a:rPr lang="en-US" sz="2200" baseline="0" dirty="0" smtClean="0"/>
                        <a:t> experience:</a:t>
                      </a:r>
                    </a:p>
                    <a:p>
                      <a:pPr algn="ctr"/>
                      <a:r>
                        <a:rPr lang="en-US" sz="2200" baseline="0" dirty="0" smtClean="0"/>
                        <a:t>1 </a:t>
                      </a:r>
                      <a:r>
                        <a:rPr lang="en-US" sz="2200" baseline="0" dirty="0" err="1" smtClean="0"/>
                        <a:t>hr</a:t>
                      </a:r>
                      <a:r>
                        <a:rPr lang="en-US" sz="2200" baseline="0" dirty="0" smtClean="0"/>
                        <a:t> HD-movie in 6 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</a:rPr>
                        <a:t>minutes</a:t>
                      </a:r>
                      <a:endParaRPr lang="el-GR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03642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77048" cy="1143000"/>
          </a:xfrm>
        </p:spPr>
        <p:txBody>
          <a:bodyPr/>
          <a:lstStyle/>
          <a:p>
            <a:pPr algn="ctr"/>
            <a:r>
              <a:rPr lang="el-GR" sz="3200" dirty="0" err="1"/>
              <a:t>Pointers</a:t>
            </a:r>
            <a:r>
              <a:rPr lang="el-GR" sz="3200" dirty="0"/>
              <a:t> </a:t>
            </a:r>
            <a:r>
              <a:rPr lang="el-GR" sz="3200" dirty="0" err="1"/>
              <a:t>to</a:t>
            </a:r>
            <a:r>
              <a:rPr lang="el-GR" sz="3200" dirty="0"/>
              <a:t> </a:t>
            </a:r>
            <a:r>
              <a:rPr lang="el-GR" sz="3200" dirty="0" err="1"/>
              <a:t>Selected</a:t>
            </a:r>
            <a:r>
              <a:rPr lang="el-GR" sz="3200" dirty="0"/>
              <a:t> </a:t>
            </a:r>
            <a:r>
              <a:rPr lang="el-GR" sz="3200" dirty="0" err="1"/>
              <a:t>References</a:t>
            </a:r>
            <a:r>
              <a:rPr lang="en-US" sz="3200" dirty="0"/>
              <a:t> </a:t>
            </a:r>
            <a:r>
              <a:rPr lang="en-US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14" y="2362200"/>
            <a:ext cx="8636876" cy="4495800"/>
          </a:xfrm>
        </p:spPr>
        <p:txBody>
          <a:bodyPr/>
          <a:lstStyle/>
          <a:p>
            <a:r>
              <a:rPr lang="en-US" sz="2000" b="1" dirty="0" smtClean="0"/>
              <a:t>Surveys &amp; Tutorials </a:t>
            </a:r>
            <a:endParaRPr lang="en-US" sz="2000" b="1" dirty="0"/>
          </a:p>
          <a:p>
            <a:pPr lvl="1"/>
            <a:r>
              <a:rPr lang="en-US" sz="1800" dirty="0"/>
              <a:t>S. </a:t>
            </a:r>
            <a:r>
              <a:rPr lang="en-US" sz="1800" dirty="0" err="1"/>
              <a:t>Lasaulce</a:t>
            </a:r>
            <a:r>
              <a:rPr lang="en-US" sz="1800" dirty="0"/>
              <a:t>, M. </a:t>
            </a:r>
            <a:r>
              <a:rPr lang="en-US" sz="1800" dirty="0" err="1"/>
              <a:t>Debbah</a:t>
            </a:r>
            <a:r>
              <a:rPr lang="en-US" sz="1800" dirty="0"/>
              <a:t>, E. Altman, “</a:t>
            </a:r>
            <a:r>
              <a:rPr lang="en-US" sz="1800" b="1" dirty="0"/>
              <a:t>Methodologies for analyzing </a:t>
            </a:r>
            <a:r>
              <a:rPr lang="it-IT" sz="1800" b="1" dirty="0"/>
              <a:t>equilibria in wireless games</a:t>
            </a:r>
            <a:r>
              <a:rPr lang="it-IT" sz="1800" dirty="0"/>
              <a:t>,” </a:t>
            </a:r>
            <a:r>
              <a:rPr lang="it-IT" sz="1800" i="1" dirty="0"/>
              <a:t>IEEE Signal Processing Magazine</a:t>
            </a:r>
            <a:r>
              <a:rPr lang="it-IT" sz="1800" dirty="0"/>
              <a:t>, </a:t>
            </a:r>
            <a:r>
              <a:rPr lang="en-US" sz="1800" dirty="0"/>
              <a:t>2009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A. </a:t>
            </a:r>
            <a:r>
              <a:rPr lang="en-US" sz="1800" dirty="0" err="1"/>
              <a:t>Asadi</a:t>
            </a:r>
            <a:r>
              <a:rPr lang="en-US" sz="1800" dirty="0"/>
              <a:t>, </a:t>
            </a:r>
            <a:r>
              <a:rPr lang="en-US" sz="1800" dirty="0" smtClean="0"/>
              <a:t>Q. </a:t>
            </a:r>
            <a:r>
              <a:rPr lang="en-US" sz="1800" dirty="0"/>
              <a:t>Wang, </a:t>
            </a:r>
            <a:r>
              <a:rPr lang="en-US" sz="1800" dirty="0" smtClean="0"/>
              <a:t>V. Mancuso, “</a:t>
            </a:r>
            <a:r>
              <a:rPr lang="en-US" sz="1800" b="1" dirty="0" smtClean="0"/>
              <a:t>A </a:t>
            </a:r>
            <a:r>
              <a:rPr lang="en-US" sz="1800" b="1" dirty="0"/>
              <a:t>Survey on Device-to-Device Communication in Cellular </a:t>
            </a:r>
            <a:r>
              <a:rPr lang="en-US" sz="1800" b="1" dirty="0" smtClean="0"/>
              <a:t>Networks</a:t>
            </a:r>
            <a:r>
              <a:rPr lang="en-US" sz="1800" dirty="0" smtClean="0"/>
              <a:t>,” </a:t>
            </a:r>
            <a:r>
              <a:rPr lang="en-US" sz="1800" i="1" dirty="0" smtClean="0"/>
              <a:t>IEEE </a:t>
            </a:r>
            <a:r>
              <a:rPr lang="en-US" sz="1800" i="1" dirty="0"/>
              <a:t>Communications Surveys &amp; Tutorials</a:t>
            </a:r>
            <a:r>
              <a:rPr lang="en-US" sz="1800" dirty="0"/>
              <a:t>, </a:t>
            </a:r>
            <a:r>
              <a:rPr lang="en-US" sz="1800" dirty="0" smtClean="0"/>
              <a:t>2014. </a:t>
            </a:r>
            <a:endParaRPr lang="en-US" sz="1800" dirty="0"/>
          </a:p>
          <a:p>
            <a:pPr lvl="1"/>
            <a:r>
              <a:rPr lang="en-US" sz="1800" dirty="0" smtClean="0"/>
              <a:t>L. Song</a:t>
            </a:r>
            <a:r>
              <a:rPr lang="en-US" sz="1800" dirty="0"/>
              <a:t>, </a:t>
            </a:r>
            <a:r>
              <a:rPr lang="en-US" sz="1800" dirty="0" smtClean="0"/>
              <a:t>D. </a:t>
            </a:r>
            <a:r>
              <a:rPr lang="en-US" sz="1800" dirty="0" err="1"/>
              <a:t>Niyato</a:t>
            </a:r>
            <a:r>
              <a:rPr lang="en-US" sz="1800" dirty="0"/>
              <a:t>, </a:t>
            </a:r>
            <a:r>
              <a:rPr lang="en-US" sz="1800" dirty="0" smtClean="0"/>
              <a:t>Z. </a:t>
            </a:r>
            <a:r>
              <a:rPr lang="en-US" sz="1800" dirty="0"/>
              <a:t>Han, </a:t>
            </a:r>
            <a:r>
              <a:rPr lang="en-US" sz="1800" dirty="0" smtClean="0"/>
              <a:t>E. </a:t>
            </a:r>
            <a:r>
              <a:rPr lang="en-US" sz="1800" dirty="0" err="1"/>
              <a:t>Hossain</a:t>
            </a:r>
            <a:r>
              <a:rPr lang="en-US" sz="1800" dirty="0"/>
              <a:t>, </a:t>
            </a:r>
            <a:r>
              <a:rPr lang="en-US" sz="1800" dirty="0" smtClean="0"/>
              <a:t>“</a:t>
            </a:r>
            <a:r>
              <a:rPr lang="en-US" sz="1800" b="1" dirty="0" smtClean="0"/>
              <a:t>Game-theoretic </a:t>
            </a:r>
            <a:r>
              <a:rPr lang="en-US" sz="1800" b="1" dirty="0"/>
              <a:t>resource allocation methods for device-to-device </a:t>
            </a:r>
            <a:r>
              <a:rPr lang="en-US" sz="1800" b="1" dirty="0" smtClean="0"/>
              <a:t>communication</a:t>
            </a:r>
            <a:r>
              <a:rPr lang="en-US" sz="1800" dirty="0" smtClean="0"/>
              <a:t>,”</a:t>
            </a:r>
            <a:r>
              <a:rPr lang="en-US" sz="1800" i="1" dirty="0" smtClean="0"/>
              <a:t> </a:t>
            </a:r>
            <a:r>
              <a:rPr lang="en-US" sz="1800" i="1" dirty="0"/>
              <a:t>IEEE Wireless </a:t>
            </a:r>
            <a:r>
              <a:rPr lang="en-US" sz="1800" i="1" dirty="0" smtClean="0"/>
              <a:t>Communications Magazine</a:t>
            </a:r>
            <a:r>
              <a:rPr lang="en-US" sz="1800" dirty="0" smtClean="0"/>
              <a:t>, 2014.</a:t>
            </a:r>
            <a:endParaRPr lang="en-US" sz="1800" dirty="0"/>
          </a:p>
          <a:p>
            <a:pPr lvl="1"/>
            <a:r>
              <a:rPr lang="en-US" sz="1800" dirty="0"/>
              <a:t>M.N. </a:t>
            </a:r>
            <a:r>
              <a:rPr lang="en-US" sz="1800" dirty="0" err="1" smtClean="0"/>
              <a:t>Tehrani</a:t>
            </a:r>
            <a:r>
              <a:rPr lang="en-US" sz="1800" dirty="0"/>
              <a:t>, </a:t>
            </a:r>
            <a:r>
              <a:rPr lang="en-US" sz="1800" dirty="0" smtClean="0"/>
              <a:t>M. </a:t>
            </a:r>
            <a:r>
              <a:rPr lang="en-US" sz="1800" dirty="0" err="1" smtClean="0"/>
              <a:t>Uysal</a:t>
            </a:r>
            <a:r>
              <a:rPr lang="en-US" sz="1800" dirty="0"/>
              <a:t>, </a:t>
            </a:r>
            <a:r>
              <a:rPr lang="en-US" sz="1800" dirty="0" smtClean="0"/>
              <a:t>H. </a:t>
            </a:r>
            <a:r>
              <a:rPr lang="en-US" sz="1800" dirty="0" err="1" smtClean="0"/>
              <a:t>Yanikomeroglu</a:t>
            </a:r>
            <a:r>
              <a:rPr lang="en-US" sz="1800" dirty="0"/>
              <a:t>,</a:t>
            </a:r>
            <a:r>
              <a:rPr lang="en-US" sz="1800" dirty="0" smtClean="0"/>
              <a:t> “</a:t>
            </a:r>
            <a:r>
              <a:rPr lang="en-US" sz="1800" b="1" dirty="0" smtClean="0"/>
              <a:t>Device-to-device </a:t>
            </a:r>
            <a:r>
              <a:rPr lang="en-US" sz="1800" b="1" dirty="0"/>
              <a:t>communication in 5G cellular networks: challenges, solutions, and future </a:t>
            </a:r>
            <a:r>
              <a:rPr lang="en-US" sz="1800" b="1" dirty="0" smtClean="0"/>
              <a:t>directions</a:t>
            </a:r>
            <a:r>
              <a:rPr lang="en-US" sz="1800" dirty="0" smtClean="0"/>
              <a:t>,”  </a:t>
            </a:r>
            <a:r>
              <a:rPr lang="en-US" sz="1800" i="1" dirty="0" smtClean="0"/>
              <a:t>IEEE Communications </a:t>
            </a:r>
            <a:r>
              <a:rPr lang="en-US" sz="1800" i="1" dirty="0"/>
              <a:t>Magazine</a:t>
            </a:r>
            <a:r>
              <a:rPr lang="en-US" sz="1800" dirty="0"/>
              <a:t>, </a:t>
            </a:r>
            <a:r>
              <a:rPr lang="en-US" sz="1800" dirty="0" smtClean="0"/>
              <a:t>2014.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735669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150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8634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err="1"/>
              <a:t>Pointers</a:t>
            </a:r>
            <a:r>
              <a:rPr lang="el-GR" sz="3200" dirty="0"/>
              <a:t> </a:t>
            </a:r>
            <a:r>
              <a:rPr lang="el-GR" sz="3200" dirty="0" err="1"/>
              <a:t>to</a:t>
            </a:r>
            <a:r>
              <a:rPr lang="el-GR" sz="3200" dirty="0"/>
              <a:t> </a:t>
            </a:r>
            <a:r>
              <a:rPr lang="el-GR" sz="3200" dirty="0" err="1"/>
              <a:t>Selected</a:t>
            </a:r>
            <a:r>
              <a:rPr lang="el-GR" sz="3200" dirty="0"/>
              <a:t> </a:t>
            </a:r>
            <a:r>
              <a:rPr lang="el-GR" sz="3200" dirty="0" err="1"/>
              <a:t>References</a:t>
            </a:r>
            <a:r>
              <a:rPr lang="en-US" sz="3200" dirty="0"/>
              <a:t> 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370" y="2362200"/>
            <a:ext cx="8069320" cy="3724275"/>
          </a:xfrm>
        </p:spPr>
        <p:txBody>
          <a:bodyPr/>
          <a:lstStyle/>
          <a:p>
            <a:r>
              <a:rPr lang="en-US" sz="2000" b="1" dirty="0" smtClean="0"/>
              <a:t>Surveys &amp; Tutorials (continued)</a:t>
            </a:r>
          </a:p>
          <a:p>
            <a:pPr lvl="1"/>
            <a:r>
              <a:rPr lang="en-US" sz="1800" dirty="0"/>
              <a:t>F. </a:t>
            </a:r>
            <a:r>
              <a:rPr lang="en-US" sz="1800" dirty="0" err="1"/>
              <a:t>Mhiria</a:t>
            </a:r>
            <a:r>
              <a:rPr lang="en-US" sz="1800" dirty="0"/>
              <a:t>, S. </a:t>
            </a:r>
            <a:r>
              <a:rPr lang="en-US" sz="1800" dirty="0" err="1"/>
              <a:t>Kaouthar</a:t>
            </a:r>
            <a:r>
              <a:rPr lang="en-US" sz="1800" dirty="0"/>
              <a:t>, R. </a:t>
            </a:r>
            <a:r>
              <a:rPr lang="en-US" sz="1800" dirty="0" err="1"/>
              <a:t>Bouallegue</a:t>
            </a:r>
            <a:r>
              <a:rPr lang="en-US" sz="1800" dirty="0"/>
              <a:t>, “</a:t>
            </a:r>
            <a:r>
              <a:rPr lang="en-US" sz="1800" b="1" dirty="0"/>
              <a:t>A survey on interference management techniques in </a:t>
            </a:r>
            <a:r>
              <a:rPr lang="en-US" sz="1800" b="1" dirty="0" err="1"/>
              <a:t>femtocell</a:t>
            </a:r>
            <a:r>
              <a:rPr lang="en-US" sz="1800" b="1" dirty="0"/>
              <a:t> self-organizing networks</a:t>
            </a:r>
            <a:r>
              <a:rPr lang="en-US" sz="1800" dirty="0"/>
              <a:t>,” </a:t>
            </a:r>
            <a:r>
              <a:rPr lang="en-US" sz="1800" i="1" dirty="0"/>
              <a:t>Elsevier Journal of Network and Computer Applications</a:t>
            </a:r>
            <a:r>
              <a:rPr lang="en-US" sz="1800" dirty="0"/>
              <a:t>, 2013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T. </a:t>
            </a:r>
            <a:r>
              <a:rPr lang="en-US" sz="1800" dirty="0" err="1" smtClean="0"/>
              <a:t>Zahir</a:t>
            </a:r>
            <a:r>
              <a:rPr lang="en-US" sz="1800" dirty="0"/>
              <a:t>, </a:t>
            </a:r>
            <a:r>
              <a:rPr lang="en-US" sz="1800" dirty="0" smtClean="0"/>
              <a:t>K.  </a:t>
            </a:r>
            <a:r>
              <a:rPr lang="en-US" sz="1800" dirty="0" err="1"/>
              <a:t>Arshad</a:t>
            </a:r>
            <a:r>
              <a:rPr lang="en-US" sz="1800" dirty="0"/>
              <a:t>, </a:t>
            </a:r>
            <a:r>
              <a:rPr lang="en-US" sz="1800" dirty="0" smtClean="0"/>
              <a:t>A. </a:t>
            </a:r>
            <a:r>
              <a:rPr lang="en-US" sz="1800" dirty="0"/>
              <a:t>Nakata, </a:t>
            </a:r>
            <a:r>
              <a:rPr lang="en-US" sz="1800" dirty="0" smtClean="0"/>
              <a:t>K.  </a:t>
            </a:r>
            <a:r>
              <a:rPr lang="en-US" sz="1800" dirty="0" err="1"/>
              <a:t>Moessner</a:t>
            </a:r>
            <a:r>
              <a:rPr lang="en-US" sz="1800" dirty="0"/>
              <a:t>, </a:t>
            </a:r>
            <a:r>
              <a:rPr lang="en-US" sz="1800" dirty="0" smtClean="0"/>
              <a:t>“</a:t>
            </a:r>
            <a:r>
              <a:rPr lang="en-US" sz="1800" b="1" dirty="0" smtClean="0"/>
              <a:t>Interference </a:t>
            </a:r>
            <a:r>
              <a:rPr lang="en-US" sz="1800" b="1" dirty="0"/>
              <a:t>management in </a:t>
            </a:r>
            <a:r>
              <a:rPr lang="en-US" sz="1800" b="1" dirty="0" err="1" smtClean="0"/>
              <a:t>femtocells</a:t>
            </a:r>
            <a:r>
              <a:rPr lang="en-US" sz="1800" dirty="0" smtClean="0"/>
              <a:t>,” </a:t>
            </a:r>
            <a:r>
              <a:rPr lang="en-US" sz="1800" i="1" dirty="0" smtClean="0"/>
              <a:t>IEEE Communications </a:t>
            </a:r>
            <a:r>
              <a:rPr lang="en-US" sz="1800" i="1" dirty="0"/>
              <a:t>Surveys &amp; </a:t>
            </a:r>
            <a:r>
              <a:rPr lang="en-US" sz="1800" i="1" dirty="0" smtClean="0"/>
              <a:t>Tutorials</a:t>
            </a:r>
            <a:r>
              <a:rPr lang="en-US" sz="1800" dirty="0" smtClean="0"/>
              <a:t>, 2013.</a:t>
            </a:r>
          </a:p>
          <a:p>
            <a:pPr lvl="1"/>
            <a:r>
              <a:rPr lang="en-US" sz="1800" dirty="0" smtClean="0"/>
              <a:t>J</a:t>
            </a:r>
            <a:r>
              <a:rPr lang="en-US" sz="1800" dirty="0"/>
              <a:t>. G</a:t>
            </a:r>
            <a:r>
              <a:rPr lang="en-US" sz="1800" dirty="0" smtClean="0"/>
              <a:t>. Andrews, H. </a:t>
            </a:r>
            <a:r>
              <a:rPr lang="en-US" sz="1800" dirty="0" err="1" smtClean="0"/>
              <a:t>Claussen</a:t>
            </a:r>
            <a:r>
              <a:rPr lang="en-US" sz="1800" dirty="0"/>
              <a:t>, </a:t>
            </a:r>
            <a:r>
              <a:rPr lang="en-US" sz="1800" dirty="0" smtClean="0"/>
              <a:t>M. </a:t>
            </a:r>
            <a:r>
              <a:rPr lang="en-US" sz="1800" dirty="0" err="1" smtClean="0"/>
              <a:t>Dohler</a:t>
            </a:r>
            <a:r>
              <a:rPr lang="en-US" sz="1800" dirty="0"/>
              <a:t>, </a:t>
            </a:r>
            <a:r>
              <a:rPr lang="en-US" sz="1800" dirty="0" smtClean="0"/>
              <a:t>S. </a:t>
            </a:r>
            <a:r>
              <a:rPr lang="en-US" sz="1800" dirty="0" err="1" smtClean="0"/>
              <a:t>Rangan</a:t>
            </a:r>
            <a:r>
              <a:rPr lang="en-US" sz="1800" dirty="0"/>
              <a:t>, </a:t>
            </a:r>
            <a:r>
              <a:rPr lang="en-US" sz="1800" dirty="0" smtClean="0"/>
              <a:t>M.C. Reed, “</a:t>
            </a:r>
            <a:r>
              <a:rPr lang="en-US" sz="1800" b="1" dirty="0" err="1" smtClean="0"/>
              <a:t>Femtocells</a:t>
            </a:r>
            <a:r>
              <a:rPr lang="en-US" sz="1800" b="1" dirty="0" smtClean="0"/>
              <a:t>: Past, present, and future</a:t>
            </a:r>
            <a:r>
              <a:rPr lang="en-US" sz="1800" dirty="0" smtClean="0"/>
              <a:t>,” </a:t>
            </a:r>
            <a:r>
              <a:rPr lang="en-US" sz="1800" i="1" dirty="0"/>
              <a:t>IEEE Journal on Selected Areas in </a:t>
            </a:r>
            <a:r>
              <a:rPr lang="en-US" sz="1800" i="1" dirty="0" smtClean="0"/>
              <a:t>Communications</a:t>
            </a:r>
            <a:r>
              <a:rPr lang="en-US" sz="1800" dirty="0" smtClean="0"/>
              <a:t>, 2012.</a:t>
            </a:r>
            <a:endParaRPr lang="en-US" sz="1800" dirty="0"/>
          </a:p>
          <a:p>
            <a:pPr lvl="1"/>
            <a:r>
              <a:rPr lang="en-US" sz="1800" dirty="0"/>
              <a:t>J. G. Andrews, S</a:t>
            </a:r>
            <a:r>
              <a:rPr lang="en-US" sz="1800" dirty="0" smtClean="0"/>
              <a:t>. </a:t>
            </a:r>
            <a:r>
              <a:rPr lang="en-US" sz="1800" dirty="0" err="1" smtClean="0"/>
              <a:t>Buzzi</a:t>
            </a:r>
            <a:r>
              <a:rPr lang="en-US" sz="1800" dirty="0"/>
              <a:t>, </a:t>
            </a:r>
            <a:r>
              <a:rPr lang="en-US" sz="1800" dirty="0" smtClean="0"/>
              <a:t>W. </a:t>
            </a:r>
            <a:r>
              <a:rPr lang="en-US" sz="1800" dirty="0"/>
              <a:t>Choi, </a:t>
            </a:r>
            <a:r>
              <a:rPr lang="en-US" sz="1800" dirty="0" smtClean="0"/>
              <a:t>S. </a:t>
            </a:r>
            <a:r>
              <a:rPr lang="en-US" sz="1800" dirty="0" err="1" smtClean="0"/>
              <a:t>Hanly</a:t>
            </a:r>
            <a:r>
              <a:rPr lang="en-US" sz="1800" dirty="0"/>
              <a:t>, </a:t>
            </a:r>
            <a:r>
              <a:rPr lang="en-US" sz="1800" dirty="0" smtClean="0"/>
              <a:t>A. </a:t>
            </a:r>
            <a:r>
              <a:rPr lang="en-US" sz="1800" dirty="0"/>
              <a:t>Lozano, </a:t>
            </a:r>
            <a:r>
              <a:rPr lang="en-US" sz="1800" dirty="0" smtClean="0"/>
              <a:t>A.C. </a:t>
            </a:r>
            <a:r>
              <a:rPr lang="en-US" sz="1800" dirty="0"/>
              <a:t>Soong, </a:t>
            </a:r>
            <a:r>
              <a:rPr lang="en-US" sz="1800" dirty="0" smtClean="0"/>
              <a:t>J.C. </a:t>
            </a:r>
            <a:r>
              <a:rPr lang="en-US" sz="1800" dirty="0"/>
              <a:t>Zhang, </a:t>
            </a:r>
            <a:r>
              <a:rPr lang="en-US" sz="1800" dirty="0" smtClean="0"/>
              <a:t>“</a:t>
            </a:r>
            <a:r>
              <a:rPr lang="en-US" sz="1800" b="1" dirty="0" smtClean="0"/>
              <a:t>What </a:t>
            </a:r>
            <a:r>
              <a:rPr lang="en-US" sz="1800" b="1" dirty="0"/>
              <a:t>Will 5G Be</a:t>
            </a:r>
            <a:r>
              <a:rPr lang="en-US" sz="1800" b="1" dirty="0" smtClean="0"/>
              <a:t>?</a:t>
            </a:r>
            <a:r>
              <a:rPr lang="en-US" sz="1800" dirty="0" smtClean="0"/>
              <a:t>,” </a:t>
            </a:r>
            <a:r>
              <a:rPr lang="en-US" sz="1800" i="1" dirty="0"/>
              <a:t>IEEE Journal on Selected Areas in Communications</a:t>
            </a:r>
            <a:r>
              <a:rPr lang="en-US" sz="1800" dirty="0"/>
              <a:t>, </a:t>
            </a:r>
            <a:r>
              <a:rPr lang="en-US" sz="1800" dirty="0" smtClean="0"/>
              <a:t>2014.</a:t>
            </a:r>
            <a:endParaRPr lang="en-US" sz="18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074" y="6242050"/>
            <a:ext cx="735669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151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7643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798" y="6242050"/>
            <a:ext cx="802127" cy="488950"/>
          </a:xfrm>
        </p:spPr>
        <p:txBody>
          <a:bodyPr/>
          <a:lstStyle/>
          <a:p>
            <a:pPr>
              <a:defRPr/>
            </a:pPr>
            <a:fld id="{26B6241B-3552-4EDA-964A-7C003EACD359}" type="slidenum">
              <a:rPr lang="el-GR" altLang="en-US" smtClean="0"/>
              <a:pPr>
                <a:defRPr/>
              </a:pPr>
              <a:t>152</a:t>
            </a:fld>
            <a:endParaRPr lang="el-GR" altLang="en-US" dirty="0"/>
          </a:p>
        </p:txBody>
      </p:sp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smtClean="0">
                <a:sym typeface="Wingdings" pitchFamily="2" charset="2"/>
              </a:rPr>
              <a:t> </a:t>
            </a:r>
            <a:r>
              <a:rPr lang="en-US" altLang="en-US" smtClean="0"/>
              <a:t>K</a:t>
            </a:r>
            <a:r>
              <a:rPr lang="el-GR" altLang="en-US" smtClean="0"/>
              <a:t>öszönöm</a:t>
            </a:r>
            <a:r>
              <a:rPr lang="en-US" altLang="en-US" smtClean="0"/>
              <a:t>! </a:t>
            </a:r>
            <a:r>
              <a:rPr lang="en-US" altLang="en-US" smtClean="0">
                <a:sym typeface="Wingdings" pitchFamily="2" charset="2"/>
              </a:rPr>
              <a:t> </a:t>
            </a:r>
            <a:endParaRPr lang="el-GR" altLang="en-US" smtClean="0">
              <a:sym typeface="Wingdings" pitchFamily="2" charset="2"/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b="1" smtClean="0"/>
              <a:t>Vaggelis G. Douros and George C. Polyzos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mtClean="0"/>
              <a:t>Mobile Multimedia Laboratory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Department of Informatics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School of Information Sciences and Technology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Athens University of Economics and Business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mtClean="0"/>
              <a:t>{douros,polyzos}@aueb.gr 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mtClean="0">
                <a:hlinkClick r:id="rId2"/>
              </a:rPr>
              <a:t>http://mm.aueb.gr</a:t>
            </a:r>
            <a:r>
              <a:rPr lang="en-US" altLang="en-US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7704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14A72-1C8B-4A0E-B805-839404266317}" type="slidenum">
              <a:rPr lang="el-GR" altLang="en-US"/>
              <a:pPr>
                <a:defRPr/>
              </a:pPr>
              <a:t>16</a:t>
            </a:fld>
            <a:endParaRPr lang="el-GR" altLang="en-US"/>
          </a:p>
        </p:txBody>
      </p:sp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Towards the 5G Era (2)</a:t>
            </a:r>
            <a:endParaRPr lang="el-G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7652" name="Picture 5" descr="how5gworks-150316b-networkscompared"/>
          <p:cNvPicPr>
            <a:picLocks noChangeAspect="1" noChangeArrowheads="1"/>
          </p:cNvPicPr>
          <p:nvPr/>
        </p:nvPicPr>
        <p:blipFill>
          <a:blip r:embed="rId3"/>
          <a:srcRect t="41200"/>
          <a:stretch>
            <a:fillRect/>
          </a:stretch>
        </p:blipFill>
        <p:spPr bwMode="auto">
          <a:xfrm>
            <a:off x="1139825" y="2379663"/>
            <a:ext cx="708977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73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C8E62-CE72-4A51-A8C8-982A8A19F1D6}" type="slidenum">
              <a:rPr lang="el-GR" altLang="en-US"/>
              <a:pPr>
                <a:defRPr/>
              </a:pPr>
              <a:t>17</a:t>
            </a:fld>
            <a:endParaRPr lang="el-GR" altLang="en-US"/>
          </a:p>
        </p:txBody>
      </p:sp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smtClean="0"/>
              <a:t>Towards the 5G Era (3)</a:t>
            </a:r>
            <a:endParaRPr lang="el-GR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0575" y="2286000"/>
            <a:ext cx="8277225" cy="3724275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          Mobile Devices	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Evolution of communication paradigms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l-GR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2ABBB16-DFEF-4D69-A921-C18AFFB942B1}" type="slidenum">
              <a:rPr lang="el-GR" altLang="en-US" sz="2600" b="1">
                <a:solidFill>
                  <a:schemeClr val="bg1"/>
                </a:solidFill>
              </a:rPr>
              <a:pPr/>
              <a:t>17</a:t>
            </a:fld>
            <a:endParaRPr lang="el-GR" altLang="en-US" sz="2600" b="1">
              <a:solidFill>
                <a:schemeClr val="bg1"/>
              </a:solidFill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2286000" y="57912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Data by Cisco, Forecast 2013-2018 </a:t>
            </a:r>
            <a:endParaRPr lang="el-GR" sz="24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30875" y="5334000"/>
            <a:ext cx="272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Mobile Data Traffic</a:t>
            </a:r>
            <a:endParaRPr lang="el-GR" sz="2400"/>
          </a:p>
        </p:txBody>
      </p:sp>
      <p:pic>
        <p:nvPicPr>
          <p:cNvPr id="2970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" y="2209800"/>
            <a:ext cx="40957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2050" y="2244725"/>
            <a:ext cx="40957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898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0639B-B0F4-480C-9DD0-749BCDDED428}" type="slidenum">
              <a:rPr lang="el-GR" altLang="en-US"/>
              <a:pPr>
                <a:defRPr/>
              </a:pPr>
              <a:t>18</a:t>
            </a:fld>
            <a:endParaRPr lang="el-GR" altLang="en-US"/>
          </a:p>
        </p:txBody>
      </p:sp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0"/>
            <a:ext cx="8412162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121920" y="154745"/>
            <a:ext cx="609601" cy="6147581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vert27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	Applications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286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7459F-62DC-47EF-BE18-6CFF0A245E32}" type="slidenum">
              <a:rPr lang="el-GR" altLang="en-US"/>
              <a:pPr>
                <a:defRPr/>
              </a:pPr>
              <a:t>19</a:t>
            </a:fld>
            <a:endParaRPr lang="el-GR" altLang="en-US"/>
          </a:p>
        </p:txBody>
      </p:sp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Key Communication Paradigms (1)</a:t>
            </a:r>
            <a:endParaRPr lang="el-GR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6DF0F4C1-9679-40A6-932A-25505F305D16}" type="slidenum">
              <a:rPr lang="el-GR" altLang="en-US" sz="2600" b="1">
                <a:solidFill>
                  <a:schemeClr val="bg1"/>
                </a:solidFill>
              </a:rPr>
              <a:pPr/>
              <a:t>19</a:t>
            </a:fld>
            <a:endParaRPr lang="el-GR" altLang="en-US" sz="2600" b="1">
              <a:solidFill>
                <a:schemeClr val="bg1"/>
              </a:solidFill>
            </a:endParaRPr>
          </a:p>
        </p:txBody>
      </p:sp>
      <p:pic>
        <p:nvPicPr>
          <p:cNvPr id="32772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50133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4876800" y="5257800"/>
            <a:ext cx="4572000" cy="201295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Multi-tier small cell networks</a:t>
            </a:r>
          </a:p>
          <a:p>
            <a:pPr lvl="1">
              <a:defRPr/>
            </a:pPr>
            <a:r>
              <a:rPr lang="en-US" altLang="en-US" sz="2000" dirty="0"/>
              <a:t>Low(</a:t>
            </a:r>
            <a:r>
              <a:rPr lang="en-US" altLang="en-US" sz="2000" dirty="0" err="1"/>
              <a:t>er</a:t>
            </a:r>
            <a:r>
              <a:rPr lang="en-US" altLang="en-US" sz="2000" dirty="0"/>
              <a:t>)-power devices</a:t>
            </a:r>
          </a:p>
          <a:p>
            <a:pPr>
              <a:defRPr/>
            </a:pPr>
            <a:r>
              <a:rPr lang="en-US" altLang="en-US" sz="2400" dirty="0"/>
              <a:t>Device-to-Device (D2D) communications</a:t>
            </a:r>
          </a:p>
          <a:p>
            <a:pPr>
              <a:defRPr/>
            </a:pPr>
            <a:endParaRPr lang="el-GR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2400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rcRect r="53777"/>
          <a:stretch>
            <a:fillRect/>
          </a:stretch>
        </p:blipFill>
        <p:spPr bwMode="auto">
          <a:xfrm>
            <a:off x="4343400" y="2286000"/>
            <a:ext cx="22987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/>
          <a:srcRect l="52489"/>
          <a:stretch>
            <a:fillRect/>
          </a:stretch>
        </p:blipFill>
        <p:spPr bwMode="auto">
          <a:xfrm>
            <a:off x="6858000" y="2286000"/>
            <a:ext cx="23622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"/>
          <p:cNvSpPr>
            <a:spLocks noChangeArrowheads="1"/>
          </p:cNvSpPr>
          <p:nvPr/>
        </p:nvSpPr>
        <p:spPr bwMode="auto">
          <a:xfrm>
            <a:off x="3525838" y="5389563"/>
            <a:ext cx="9017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Picocell</a:t>
            </a:r>
            <a:endParaRPr lang="el-GR" sz="160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4485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smtClean="0"/>
              <a:t>Introduction, Motivation, and Outline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6BDD-2A43-4E1C-BF40-E80A1916A9D1}" type="slidenum">
              <a:rPr lang="el-GR" altLang="en-US"/>
              <a:pPr>
                <a:defRPr/>
              </a:pPr>
              <a:t>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47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r="34291"/>
          <a:stretch>
            <a:fillRect/>
          </a:stretch>
        </p:blipFill>
        <p:spPr bwMode="auto">
          <a:xfrm>
            <a:off x="1138238" y="5219700"/>
            <a:ext cx="47132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6"/>
          <p:cNvSpPr>
            <a:spLocks noGrp="1"/>
          </p:cNvSpPr>
          <p:nvPr>
            <p:ph type="title"/>
          </p:nvPr>
        </p:nvSpPr>
        <p:spPr>
          <a:xfrm>
            <a:off x="762000" y="762000"/>
            <a:ext cx="8077200" cy="1143000"/>
          </a:xfrm>
        </p:spPr>
        <p:txBody>
          <a:bodyPr/>
          <a:lstStyle/>
          <a:p>
            <a:pPr algn="ctr"/>
            <a:r>
              <a:rPr lang="en-US" altLang="en-US" smtClean="0"/>
              <a:t>Key Communication Paradigms (2)</a:t>
            </a:r>
          </a:p>
        </p:txBody>
      </p:sp>
      <p:sp>
        <p:nvSpPr>
          <p:cNvPr id="9220" name="Content Placeholder 7"/>
          <p:cNvSpPr>
            <a:spLocks noGrp="1"/>
          </p:cNvSpPr>
          <p:nvPr>
            <p:ph sz="half" idx="2"/>
          </p:nvPr>
        </p:nvSpPr>
        <p:spPr>
          <a:xfrm>
            <a:off x="5181600" y="2378075"/>
            <a:ext cx="3770313" cy="2879725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Spectrum?</a:t>
            </a:r>
          </a:p>
          <a:p>
            <a:r>
              <a:rPr lang="en-US" altLang="en-US" smtClean="0"/>
              <a:t>Traditional spectrum availability is scarce</a:t>
            </a:r>
          </a:p>
          <a:p>
            <a:r>
              <a:rPr lang="en-US" altLang="en-US" smtClean="0"/>
              <a:t>Bridging the spectrum gap </a:t>
            </a:r>
            <a:br>
              <a:rPr lang="en-US" altLang="en-US" smtClean="0"/>
            </a:br>
            <a:r>
              <a:rPr lang="en-US" altLang="en-US" smtClean="0"/>
              <a:t>with 5G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645A05-C942-4DB3-A52C-FB13286DB693}" type="slidenum">
              <a:rPr lang="el-GR" altLang="en-US" smtClean="0">
                <a:latin typeface="Arial" charset="0"/>
                <a:cs typeface="Arial" charset="0"/>
              </a:rPr>
              <a:pPr/>
              <a:t>20</a:t>
            </a:fld>
            <a:endParaRPr lang="el-GR" altLang="en-US" smtClean="0">
              <a:latin typeface="Arial" charset="0"/>
              <a:cs typeface="Arial" charset="0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219700"/>
            <a:ext cx="71723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wn Arrow 1"/>
          <p:cNvSpPr>
            <a:spLocks noChangeArrowheads="1"/>
          </p:cNvSpPr>
          <p:nvPr/>
        </p:nvSpPr>
        <p:spPr bwMode="auto">
          <a:xfrm>
            <a:off x="6400800" y="5219700"/>
            <a:ext cx="381000" cy="49530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4438" y="5715000"/>
            <a:ext cx="4805362" cy="91440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2560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2013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2018</a:t>
            </a:r>
          </a:p>
          <a:p>
            <a:r>
              <a:rPr lang="en-US" smtClean="0"/>
              <a:t># Devices: 1.5x</a:t>
            </a:r>
          </a:p>
          <a:p>
            <a:r>
              <a:rPr lang="en-US" smtClean="0"/>
              <a:t># Data traffic: 10x</a:t>
            </a:r>
            <a:endParaRPr lang="el-GR" smtClean="0"/>
          </a:p>
        </p:txBody>
      </p:sp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8588" y="3962400"/>
            <a:ext cx="24082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378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41091-BBB2-40B7-81D2-BE7A3EBFA5E1}" type="slidenum">
              <a:rPr lang="el-GR" altLang="en-US"/>
              <a:pPr>
                <a:defRPr/>
              </a:pPr>
              <a:t>21</a:t>
            </a:fld>
            <a:endParaRPr lang="el-GR" altLang="en-US"/>
          </a:p>
        </p:txBody>
      </p:sp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Key Communication Paradigms (3)</a:t>
            </a:r>
            <a:endParaRPr lang="el-GR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Not</a:t>
            </a:r>
            <a:r>
              <a:rPr lang="en-US" sz="2400" dirty="0" smtClean="0"/>
              <a:t> covered in this tutorial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mm wave communications (30 to 300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Low interference promotes dense communication links for more efficient spectrum reuse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Massive </a:t>
            </a:r>
            <a:r>
              <a:rPr lang="en-US" sz="2400" dirty="0" err="1" smtClean="0"/>
              <a:t>MIMO</a:t>
            </a:r>
            <a:r>
              <a:rPr lang="en-US" sz="2400" dirty="0" smtClean="0"/>
              <a:t> systems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 err="1" smtClean="0"/>
              <a:t>huge</a:t>
            </a:r>
            <a:r>
              <a:rPr lang="el-GR" sz="2000" dirty="0" smtClean="0"/>
              <a:t> </a:t>
            </a:r>
            <a:r>
              <a:rPr lang="el-GR" sz="2000" dirty="0" err="1" smtClean="0"/>
              <a:t>improvements</a:t>
            </a:r>
            <a:r>
              <a:rPr lang="el-GR" sz="2000" dirty="0" smtClean="0"/>
              <a:t> </a:t>
            </a:r>
            <a:r>
              <a:rPr lang="el-GR" sz="2000" dirty="0" err="1" smtClean="0"/>
              <a:t>in</a:t>
            </a:r>
            <a:r>
              <a:rPr lang="el-GR" sz="2000" dirty="0" smtClean="0"/>
              <a:t> </a:t>
            </a:r>
            <a:r>
              <a:rPr lang="el-GR" sz="2000" dirty="0" err="1" smtClean="0"/>
              <a:t>throughput</a:t>
            </a:r>
            <a:r>
              <a:rPr lang="el-GR" sz="2000" dirty="0" smtClean="0"/>
              <a:t> </a:t>
            </a:r>
            <a:r>
              <a:rPr lang="el-GR" sz="2000" dirty="0" err="1" smtClean="0"/>
              <a:t>and</a:t>
            </a:r>
            <a:r>
              <a:rPr lang="el-GR" sz="2000" dirty="0" smtClean="0"/>
              <a:t> </a:t>
            </a:r>
            <a:r>
              <a:rPr lang="el-GR" sz="2000" dirty="0" err="1" smtClean="0"/>
              <a:t>energy</a:t>
            </a:r>
            <a:r>
              <a:rPr lang="el-GR" sz="2000" dirty="0" smtClean="0"/>
              <a:t> </a:t>
            </a:r>
            <a:r>
              <a:rPr lang="el-GR" sz="2000" dirty="0" err="1" smtClean="0"/>
              <a:t>efficiency</a:t>
            </a:r>
            <a:r>
              <a:rPr lang="el-GR" sz="2000" dirty="0" smtClean="0"/>
              <a:t> </a:t>
            </a:r>
            <a:r>
              <a:rPr lang="en-US" sz="2000" dirty="0" smtClean="0"/>
              <a:t>via a large number of antennas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Cognitive radio technology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Fiber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…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2817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210F2-994E-477D-9DBE-9EA02249AD10}" type="slidenum">
              <a:rPr lang="el-GR" altLang="en-US"/>
              <a:pPr>
                <a:defRPr/>
              </a:pPr>
              <a:t>22</a:t>
            </a:fld>
            <a:endParaRPr lang="el-GR" altLang="en-US"/>
          </a:p>
        </p:txBody>
      </p:sp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Key Design Objectives</a:t>
            </a:r>
            <a:endParaRPr lang="el-G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Implementation of massive capacity and massive connectivity</a:t>
            </a:r>
          </a:p>
          <a:p>
            <a:r>
              <a:rPr lang="el-GR" smtClean="0"/>
              <a:t>Support for an increasingly diverse set of services, applications and users </a:t>
            </a:r>
            <a:endParaRPr lang="en-US" b="1" smtClean="0"/>
          </a:p>
          <a:p>
            <a:pPr lvl="1"/>
            <a:r>
              <a:rPr lang="el-GR" smtClean="0"/>
              <a:t>all with extremely diverging requirements</a:t>
            </a:r>
            <a:endParaRPr lang="en-US" smtClean="0"/>
          </a:p>
          <a:p>
            <a:r>
              <a:rPr lang="el-GR" smtClean="0"/>
              <a:t>Flexible and efficient use of all available non-contiguous spectrum for different network deployment scenarios</a:t>
            </a:r>
          </a:p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769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91E3-DD37-43A2-8644-B02B6AC1E080}" type="slidenum">
              <a:rPr lang="el-GR" altLang="en-US"/>
              <a:pPr>
                <a:defRPr/>
              </a:pPr>
              <a:t>23</a:t>
            </a:fld>
            <a:endParaRPr lang="el-GR" altLang="en-US"/>
          </a:p>
        </p:txBody>
      </p:sp>
      <p:sp>
        <p:nvSpPr>
          <p:cNvPr id="37890" name="Τίτλο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4" name="Θέση αριθμού διαφάνειας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extLst/>
        </p:spPr>
        <p:txBody>
          <a:bodyPr anchor="b" anchorCtr="1"/>
          <a:lstStyle/>
          <a:p>
            <a:pPr>
              <a:defRPr/>
            </a:pPr>
            <a:fld id="{83E860F8-194F-4F8F-B6E5-571C90BC0273}" type="slidenum">
              <a:rPr lang="el-GR" altLang="en-US" sz="2600" b="1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pPr>
                <a:defRPr/>
              </a:pPr>
              <a:t>23</a:t>
            </a:fld>
            <a:endParaRPr lang="el-GR" altLang="en-US" sz="2600" b="1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7893" name="Picture 2" descr="C:\Users\edouros\Desktop\future-networks-bernard-celli-strategy-director-anfr-digiworld-summit-2014-17-638.jpg"/>
          <p:cNvPicPr>
            <a:picLocks noChangeAspect="1" noChangeArrowheads="1"/>
          </p:cNvPicPr>
          <p:nvPr/>
        </p:nvPicPr>
        <p:blipFill rotWithShape="1">
          <a:blip r:embed="rId3"/>
          <a:srcRect t="-5637" b="5637"/>
          <a:stretch/>
        </p:blipFill>
        <p:spPr bwMode="auto">
          <a:xfrm>
            <a:off x="322972" y="-30158"/>
            <a:ext cx="8509000" cy="63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0505" y="6231988"/>
            <a:ext cx="8117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Source:</a:t>
            </a:r>
            <a:r>
              <a:rPr lang="en-US" sz="2000" dirty="0" smtClean="0"/>
              <a:t> </a:t>
            </a:r>
            <a:r>
              <a:rPr lang="en-US" sz="2000" dirty="0" smtClean="0"/>
              <a:t>Future Networks-Bernard Celli, ANFR, </a:t>
            </a:r>
            <a:r>
              <a:rPr lang="en-US" sz="2000" dirty="0" err="1" smtClean="0"/>
              <a:t>Digiworld</a:t>
            </a:r>
            <a:r>
              <a:rPr lang="en-US" sz="2000" dirty="0" smtClean="0"/>
              <a:t> 2014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164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AD958-00B0-486D-A9B6-6FF365269B1B}" type="slidenum">
              <a:rPr lang="el-GR" altLang="en-US"/>
              <a:pPr>
                <a:defRPr/>
              </a:pPr>
              <a:t>24</a:t>
            </a:fld>
            <a:endParaRPr lang="el-GR" altLang="en-US"/>
          </a:p>
        </p:txBody>
      </p:sp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An Indicative 5G Timeline</a:t>
            </a:r>
            <a:endParaRPr lang="el-G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l-GR" dirty="0" smtClean="0">
                <a:hlinkClick r:id="rId2"/>
              </a:rPr>
              <a:t>http://cse.ucsd.edu/node/2668</a:t>
            </a:r>
            <a:r>
              <a:rPr lang="en-US" dirty="0" smtClean="0"/>
              <a:t> </a:t>
            </a:r>
            <a:endParaRPr lang="el-GR" dirty="0" smtClean="0"/>
          </a:p>
        </p:txBody>
      </p:sp>
      <p:pic>
        <p:nvPicPr>
          <p:cNvPr id="39940" name="Picture 4" descr="5G_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2820988"/>
            <a:ext cx="7362825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4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71E77-C303-4475-873F-895919C6F8D1}" type="slidenum">
              <a:rPr lang="el-GR" altLang="en-US"/>
              <a:pPr>
                <a:defRPr/>
              </a:pPr>
              <a:t>25</a:t>
            </a:fld>
            <a:endParaRPr lang="el-GR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28575"/>
            <a:ext cx="9069388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9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AFD39-7BA2-4639-9F49-2E1E92B71797}" type="slidenum">
              <a:rPr lang="el-GR" altLang="en-US"/>
              <a:pPr>
                <a:defRPr/>
              </a:pPr>
              <a:t>26</a:t>
            </a:fld>
            <a:endParaRPr lang="el-GR" altLang="en-US"/>
          </a:p>
        </p:txBody>
      </p:sp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Some 5G Trials</a:t>
            </a:r>
            <a:endParaRPr lang="el-G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[July 2014] </a:t>
            </a:r>
            <a:r>
              <a:rPr lang="el-GR" sz="2000" dirty="0" err="1" smtClean="0"/>
              <a:t>Ericsson</a:t>
            </a:r>
            <a:r>
              <a:rPr lang="el-GR" sz="2000" dirty="0" smtClean="0"/>
              <a:t> 5G </a:t>
            </a:r>
            <a:r>
              <a:rPr lang="el-GR" sz="2000" dirty="0" err="1" smtClean="0"/>
              <a:t>delivers</a:t>
            </a:r>
            <a:r>
              <a:rPr lang="el-GR" sz="2000" dirty="0" smtClean="0"/>
              <a:t> 5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l-GR" sz="2000" dirty="0" smtClean="0"/>
              <a:t> </a:t>
            </a:r>
            <a:r>
              <a:rPr lang="el-GR" sz="2000" dirty="0" err="1" smtClean="0"/>
              <a:t>speeds</a:t>
            </a:r>
            <a:endParaRPr lang="el-GR" sz="2000" dirty="0" smtClean="0"/>
          </a:p>
          <a:p>
            <a:pPr lvl="1">
              <a:lnSpc>
                <a:spcPct val="90000"/>
              </a:lnSpc>
            </a:pPr>
            <a:r>
              <a:rPr lang="el-GR" sz="1800" dirty="0" err="1" smtClean="0"/>
              <a:t>in</a:t>
            </a:r>
            <a:r>
              <a:rPr lang="el-GR" sz="1800" dirty="0" smtClean="0"/>
              <a:t> </a:t>
            </a:r>
            <a:r>
              <a:rPr lang="el-GR" sz="1800" dirty="0" err="1" smtClean="0"/>
              <a:t>the</a:t>
            </a:r>
            <a:r>
              <a:rPr lang="el-GR" sz="1800" dirty="0" smtClean="0"/>
              <a:t> 15 </a:t>
            </a:r>
            <a:r>
              <a:rPr lang="el-GR" sz="1800" dirty="0" err="1" smtClean="0"/>
              <a:t>GHz</a:t>
            </a:r>
            <a:r>
              <a:rPr lang="el-GR" sz="1800" dirty="0" smtClean="0"/>
              <a:t> </a:t>
            </a:r>
            <a:r>
              <a:rPr lang="el-GR" sz="1800" dirty="0" err="1" smtClean="0"/>
              <a:t>frequency</a:t>
            </a:r>
            <a:r>
              <a:rPr lang="el-GR" sz="1800" dirty="0" smtClean="0"/>
              <a:t> </a:t>
            </a:r>
            <a:r>
              <a:rPr lang="el-GR" sz="1800" dirty="0" err="1" smtClean="0"/>
              <a:t>band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>
                <a:hlinkClick r:id="rId2"/>
              </a:rPr>
              <a:t>http://www.ericsson.com/news/1810070</a:t>
            </a:r>
            <a:r>
              <a:rPr lang="en-US" sz="1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[October 2014] Record-breaking </a:t>
            </a:r>
            <a:r>
              <a:rPr lang="en-US" sz="2000" dirty="0" smtClean="0"/>
              <a:t>1.2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sz="2000" dirty="0" smtClean="0"/>
              <a:t> </a:t>
            </a:r>
            <a:r>
              <a:rPr lang="en-US" sz="2000" dirty="0" smtClean="0"/>
              <a:t>data transmission at over </a:t>
            </a:r>
            <a:r>
              <a:rPr lang="en-US" sz="2000" dirty="0" smtClean="0"/>
              <a:t>100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km/h</a:t>
            </a:r>
            <a:r>
              <a:rPr lang="en-US" sz="2000" dirty="0" smtClean="0"/>
              <a:t>, and </a:t>
            </a:r>
            <a:r>
              <a:rPr lang="en-US" sz="2000" dirty="0" smtClean="0"/>
              <a:t>7.5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sz="2000" dirty="0" smtClean="0"/>
              <a:t> </a:t>
            </a:r>
            <a:r>
              <a:rPr lang="en-US" sz="2000" dirty="0" smtClean="0"/>
              <a:t>in stationary conditions using </a:t>
            </a:r>
            <a:r>
              <a:rPr lang="en-US" sz="2000" dirty="0" smtClean="0"/>
              <a:t>28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en-US" sz="2000" dirty="0" smtClean="0"/>
              <a:t> </a:t>
            </a:r>
            <a:r>
              <a:rPr lang="en-US" sz="2000" dirty="0" smtClean="0"/>
              <a:t>spectrum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Samsung 5G vision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[March 2015] </a:t>
            </a:r>
            <a:r>
              <a:rPr lang="el-GR" sz="2000" dirty="0" err="1" smtClean="0"/>
              <a:t>DOCOMO's</a:t>
            </a:r>
            <a:r>
              <a:rPr lang="el-GR" sz="2000" dirty="0" smtClean="0"/>
              <a:t> 5G </a:t>
            </a:r>
            <a:r>
              <a:rPr lang="el-GR" sz="2000" dirty="0" err="1" smtClean="0"/>
              <a:t>Outdoor</a:t>
            </a:r>
            <a:r>
              <a:rPr lang="el-GR" sz="2000" dirty="0" smtClean="0"/>
              <a:t> </a:t>
            </a:r>
            <a:r>
              <a:rPr lang="el-GR" sz="2000" dirty="0" err="1" smtClean="0"/>
              <a:t>Trial</a:t>
            </a:r>
            <a:r>
              <a:rPr lang="el-GR" sz="2000" dirty="0" smtClean="0"/>
              <a:t> </a:t>
            </a:r>
            <a:r>
              <a:rPr lang="el-GR" sz="2000" dirty="0" err="1" smtClean="0"/>
              <a:t>Achieves</a:t>
            </a:r>
            <a:r>
              <a:rPr lang="el-GR" sz="2000" dirty="0" smtClean="0"/>
              <a:t> </a:t>
            </a:r>
            <a:r>
              <a:rPr lang="el-GR" sz="2000" dirty="0" smtClean="0"/>
              <a:t>4.5</a:t>
            </a:r>
            <a:r>
              <a:rPr lang="en-US" sz="2000" dirty="0" smtClean="0"/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l-GR" sz="2000" dirty="0" smtClean="0"/>
              <a:t> </a:t>
            </a:r>
            <a:r>
              <a:rPr lang="el-GR" sz="2000" dirty="0" err="1" smtClean="0"/>
              <a:t>Ultra</a:t>
            </a:r>
            <a:r>
              <a:rPr lang="el-GR" sz="2000" dirty="0" smtClean="0"/>
              <a:t>-</a:t>
            </a:r>
            <a:r>
              <a:rPr lang="el-GR" sz="2000" dirty="0" err="1" smtClean="0"/>
              <a:t>high</a:t>
            </a:r>
            <a:r>
              <a:rPr lang="el-GR" sz="2000" dirty="0" smtClean="0"/>
              <a:t>-</a:t>
            </a:r>
            <a:r>
              <a:rPr lang="el-GR" sz="2000" dirty="0" err="1" smtClean="0"/>
              <a:t>speed</a:t>
            </a:r>
            <a:r>
              <a:rPr lang="el-GR" sz="2000" dirty="0" smtClean="0"/>
              <a:t> </a:t>
            </a:r>
            <a:r>
              <a:rPr lang="el-GR" sz="2000" dirty="0" err="1" smtClean="0"/>
              <a:t>Transmission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l-GR" sz="1800" dirty="0" err="1" smtClean="0"/>
              <a:t>in</a:t>
            </a:r>
            <a:r>
              <a:rPr lang="el-GR" sz="1800" dirty="0" smtClean="0"/>
              <a:t> </a:t>
            </a:r>
            <a:r>
              <a:rPr lang="el-GR" sz="1800" dirty="0" err="1" smtClean="0"/>
              <a:t>the</a:t>
            </a:r>
            <a:r>
              <a:rPr lang="el-GR" sz="1800" dirty="0" smtClean="0"/>
              <a:t> 15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el-GR" sz="1800" dirty="0" smtClean="0"/>
              <a:t> </a:t>
            </a:r>
            <a:r>
              <a:rPr lang="el-GR" sz="1800" dirty="0" err="1" smtClean="0"/>
              <a:t>frequency</a:t>
            </a:r>
            <a:r>
              <a:rPr lang="el-GR" sz="1800" dirty="0" smtClean="0"/>
              <a:t> </a:t>
            </a:r>
            <a:r>
              <a:rPr lang="el-GR" sz="1800" dirty="0" err="1" smtClean="0"/>
              <a:t>band</a:t>
            </a:r>
            <a:r>
              <a:rPr lang="en-US" sz="1800" dirty="0" smtClean="0"/>
              <a:t> </a:t>
            </a:r>
            <a:endParaRPr lang="el-GR" sz="1800" dirty="0" smtClean="0"/>
          </a:p>
          <a:p>
            <a:pPr lvl="1">
              <a:lnSpc>
                <a:spcPct val="90000"/>
              </a:lnSpc>
            </a:pPr>
            <a:r>
              <a:rPr lang="el-GR" sz="1800" dirty="0" smtClean="0">
                <a:hlinkClick r:id="rId3"/>
              </a:rPr>
              <a:t>https://www.nttdocomo.co.jp/english/info/media_center/pr/2015/0302_03.html</a:t>
            </a:r>
            <a:r>
              <a:rPr lang="en-US" sz="1800" dirty="0" smtClean="0"/>
              <a:t> 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8568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Small Cells</a:t>
            </a:r>
            <a:endParaRPr lang="el-GR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147A9-8028-423B-968D-A04795BF4AEC}" type="slidenum">
              <a:rPr lang="el-GR" altLang="en-US"/>
              <a:pPr>
                <a:defRPr/>
              </a:pPr>
              <a:t>27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012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76B2B-F1B0-4008-A8C4-4B53D5DBDC71}" type="slidenum">
              <a:rPr lang="el-GR" altLang="en-US"/>
              <a:pPr>
                <a:defRPr/>
              </a:pPr>
              <a:t>28</a:t>
            </a:fld>
            <a:endParaRPr lang="el-GR" altLang="en-US"/>
          </a:p>
        </p:txBody>
      </p:sp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Definition</a:t>
            </a:r>
            <a:endParaRPr lang="el-GR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Operator-controlled, low-power access points</a:t>
            </a:r>
            <a:endParaRPr lang="el-GR" smtClean="0"/>
          </a:p>
        </p:txBody>
      </p:sp>
      <p:pic>
        <p:nvPicPr>
          <p:cNvPr id="1026" name="Picture 2" descr="https://www.dolcera.com/wiki/images/Housefemto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32" y="3030464"/>
            <a:ext cx="6858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6910" y="6217921"/>
            <a:ext cx="635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</a:t>
            </a:r>
            <a:r>
              <a:rPr lang="en-US" sz="2000" dirty="0" smtClean="0"/>
              <a:t>small cell </a:t>
            </a:r>
            <a:r>
              <a:rPr lang="en-US" sz="2000" dirty="0"/>
              <a:t>forum-http://www.smallcellforum.org</a:t>
            </a:r>
            <a:r>
              <a:rPr lang="en-US" sz="2000" dirty="0" smtClean="0"/>
              <a:t>/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6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F22D-3808-4E54-9EFA-2D7D567E722C}" type="slidenum">
              <a:rPr lang="el-GR" altLang="en-US"/>
              <a:pPr>
                <a:defRPr/>
              </a:pPr>
              <a:t>29</a:t>
            </a:fld>
            <a:endParaRPr lang="el-GR" altLang="en-US"/>
          </a:p>
        </p:txBody>
      </p:sp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Types &amp; Use Cases (1)</a:t>
            </a:r>
            <a:endParaRPr lang="el-GR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(Femto-Pico-Metro-Micro)Cells</a:t>
            </a:r>
          </a:p>
          <a:p>
            <a:r>
              <a:rPr lang="en-US" smtClean="0"/>
              <a:t>From 10 meters to several hundred meters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5010150"/>
            <a:ext cx="57832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3262313"/>
            <a:ext cx="818832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69809" y="6514162"/>
            <a:ext cx="3629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</a:t>
            </a:r>
            <a:r>
              <a:rPr lang="en-US" sz="2000" dirty="0" smtClean="0"/>
              <a:t>small cell forum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488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>
          <a:xfrm>
            <a:off x="630238" y="519873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Presenters</a:t>
            </a:r>
            <a:endParaRPr lang="el-GR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2349500"/>
            <a:ext cx="3868737" cy="823913"/>
          </a:xfrm>
        </p:spPr>
        <p:txBody>
          <a:bodyPr/>
          <a:lstStyle/>
          <a:p>
            <a:pPr algn="r"/>
            <a:r>
              <a:rPr lang="en-US" i="1" smtClean="0"/>
              <a:t>Vaggelis G. Douros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2"/>
          </p:nvPr>
        </p:nvSpPr>
        <p:spPr>
          <a:xfrm>
            <a:off x="757238" y="3173413"/>
            <a:ext cx="3868737" cy="3684587"/>
          </a:xfrm>
        </p:spPr>
        <p:txBody>
          <a:bodyPr/>
          <a:lstStyle/>
          <a:p>
            <a:r>
              <a:rPr lang="en-US" sz="2400" dirty="0" smtClean="0"/>
              <a:t>Ph.D., AUEB, 2014  </a:t>
            </a:r>
          </a:p>
          <a:p>
            <a:r>
              <a:rPr lang="en-US" sz="2400" dirty="0" smtClean="0"/>
              <a:t>Research Interests</a:t>
            </a:r>
          </a:p>
          <a:p>
            <a:pPr lvl="1"/>
            <a:r>
              <a:rPr lang="en-US" sz="2000" dirty="0"/>
              <a:t>Game Theory  for Radio Resource Management in Wireless </a:t>
            </a:r>
            <a:r>
              <a:rPr lang="en-US" sz="2000" dirty="0" smtClean="0"/>
              <a:t>Networks</a:t>
            </a:r>
          </a:p>
          <a:p>
            <a:pPr lvl="1"/>
            <a:r>
              <a:rPr lang="en-US" sz="2000" dirty="0"/>
              <a:t>5G (Small Cells, Device-to-Device Networks, Licensed Spectrum Sharing)</a:t>
            </a:r>
            <a:endParaRPr lang="el-GR" sz="2000" dirty="0" smtClean="0"/>
          </a:p>
          <a:p>
            <a:endParaRPr lang="en-US" sz="2000" dirty="0" smtClean="0"/>
          </a:p>
        </p:txBody>
      </p:sp>
      <p:sp>
        <p:nvSpPr>
          <p:cNvPr id="2048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56150" y="2349500"/>
            <a:ext cx="3887788" cy="823913"/>
          </a:xfrm>
        </p:spPr>
        <p:txBody>
          <a:bodyPr/>
          <a:lstStyle/>
          <a:p>
            <a:r>
              <a:rPr lang="en-US" i="1" smtClean="0"/>
              <a:t>George C. Polyzos</a:t>
            </a:r>
            <a:endParaRPr lang="el-GR" i="1" smtClean="0"/>
          </a:p>
        </p:txBody>
      </p:sp>
      <p:sp>
        <p:nvSpPr>
          <p:cNvPr id="20485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3173413"/>
            <a:ext cx="3887788" cy="3684587"/>
          </a:xfrm>
        </p:spPr>
        <p:txBody>
          <a:bodyPr/>
          <a:lstStyle/>
          <a:p>
            <a:r>
              <a:rPr lang="en-US" sz="2400" dirty="0" smtClean="0"/>
              <a:t>Ph.D., </a:t>
            </a:r>
            <a:r>
              <a:rPr lang="en-US" sz="2400" dirty="0" err="1" smtClean="0"/>
              <a:t>UofToronto</a:t>
            </a:r>
            <a:r>
              <a:rPr lang="en-US" sz="2400" dirty="0" smtClean="0"/>
              <a:t>, 1989</a:t>
            </a:r>
          </a:p>
          <a:p>
            <a:r>
              <a:rPr lang="en-US" sz="2400" dirty="0" smtClean="0"/>
              <a:t>Prof., UCSD, 1988-1999</a:t>
            </a:r>
          </a:p>
          <a:p>
            <a:r>
              <a:rPr lang="en-US" sz="2400" dirty="0" smtClean="0"/>
              <a:t>Prof., AUEB, 1999-</a:t>
            </a:r>
            <a:r>
              <a:rPr lang="en-US" sz="1800" dirty="0" smtClean="0"/>
              <a:t>present</a:t>
            </a:r>
            <a:endParaRPr lang="en-US" sz="2400" dirty="0" smtClean="0"/>
          </a:p>
          <a:p>
            <a:r>
              <a:rPr lang="en-US" sz="2400" dirty="0" smtClean="0"/>
              <a:t>Research interests</a:t>
            </a:r>
          </a:p>
          <a:p>
            <a:pPr marL="365125" lvl="1" indent="-182563"/>
            <a:r>
              <a:rPr lang="en-US" sz="1800" dirty="0" smtClean="0"/>
              <a:t>Wireless Networks &amp; 		Mobile Communications</a:t>
            </a:r>
          </a:p>
          <a:p>
            <a:pPr marL="365125" lvl="1" indent="-182563"/>
            <a:r>
              <a:rPr lang="en-US" sz="1800" dirty="0" smtClean="0"/>
              <a:t>Information-Centric Networking</a:t>
            </a:r>
          </a:p>
          <a:p>
            <a:pPr marL="365125" lvl="1" indent="-182563"/>
            <a:r>
              <a:rPr lang="en-US" sz="1800" dirty="0" smtClean="0"/>
              <a:t>Security &amp; Privacy</a:t>
            </a:r>
          </a:p>
          <a:p>
            <a:endParaRPr lang="en-US" sz="2400" dirty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5455A-580D-4F11-9111-ABFC4D2037E5}" type="slidenum">
              <a:rPr lang="el-GR" altLang="en-US"/>
              <a:pPr>
                <a:defRPr/>
              </a:pPr>
              <a:t>3</a:t>
            </a:fld>
            <a:endParaRPr lang="el-GR" altLang="en-US"/>
          </a:p>
        </p:txBody>
      </p:sp>
      <p:pic>
        <p:nvPicPr>
          <p:cNvPr id="20487" name="Picture 2" descr="C:\Users\GCP\Pictures\GCP_photos\POLYZOS-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0350" y="2239963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ouros\Dropbox\douros_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5" y="2405572"/>
            <a:ext cx="948690" cy="8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EED65-B315-4B43-80A4-658986B6FBAE}" type="slidenum">
              <a:rPr lang="el-GR" altLang="en-US"/>
              <a:pPr>
                <a:defRPr/>
              </a:pPr>
              <a:t>30</a:t>
            </a:fld>
            <a:endParaRPr lang="el-GR" altLang="en-US"/>
          </a:p>
        </p:txBody>
      </p:sp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Types &amp; Use Cases (2)</a:t>
            </a:r>
            <a:endParaRPr lang="el-GR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116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Home</a:t>
            </a:r>
          </a:p>
          <a:p>
            <a:pPr lvl="1">
              <a:lnSpc>
                <a:spcPct val="90000"/>
              </a:lnSpc>
            </a:pPr>
            <a:r>
              <a:rPr lang="el-GR" sz="2000" smtClean="0"/>
              <a:t>Indoors</a:t>
            </a:r>
            <a:r>
              <a:rPr lang="en-US" sz="2000" smtClean="0"/>
              <a:t>, </a:t>
            </a:r>
            <a:r>
              <a:rPr lang="el-GR" sz="2000" smtClean="0"/>
              <a:t>a single small cell is usually sufficient 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Enterprise</a:t>
            </a:r>
          </a:p>
          <a:p>
            <a:pPr lvl="1">
              <a:lnSpc>
                <a:spcPct val="90000"/>
              </a:lnSpc>
            </a:pPr>
            <a:r>
              <a:rPr lang="el-GR" sz="2000" smtClean="0"/>
              <a:t>generally indoor, premises-based deployment beyond home office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Urban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Outdoors, in areas of high demand density</a:t>
            </a:r>
          </a:p>
          <a:p>
            <a:pPr lvl="1">
              <a:lnSpc>
                <a:spcPct val="90000"/>
              </a:lnSpc>
            </a:pPr>
            <a:r>
              <a:rPr lang="el-GR" sz="2000" smtClean="0"/>
              <a:t>indoor public locations such as transport hubs 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Rural</a:t>
            </a:r>
          </a:p>
          <a:p>
            <a:pPr lvl="1">
              <a:lnSpc>
                <a:spcPct val="90000"/>
              </a:lnSpc>
            </a:pPr>
            <a:r>
              <a:rPr lang="el-GR" sz="2000" smtClean="0"/>
              <a:t>Coverage for underserved community</a:t>
            </a:r>
            <a:r>
              <a:rPr lang="en-US" sz="2000" smtClean="0"/>
              <a:t>, emergency services etc.</a:t>
            </a:r>
            <a:r>
              <a:rPr lang="el-GR" sz="2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1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E55E3-BEDE-4D2C-9A73-160BD05D32B7}" type="slidenum">
              <a:rPr lang="el-GR" altLang="en-US"/>
              <a:pPr>
                <a:defRPr/>
              </a:pPr>
              <a:t>31</a:t>
            </a:fld>
            <a:endParaRPr lang="el-GR" altLang="en-US"/>
          </a:p>
        </p:txBody>
      </p:sp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Heterogeneous Network</a:t>
            </a:r>
            <a:endParaRPr lang="el-GR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47900"/>
            <a:ext cx="8207375" cy="3724275"/>
          </a:xfrm>
        </p:spPr>
        <p:txBody>
          <a:bodyPr/>
          <a:lstStyle/>
          <a:p>
            <a:r>
              <a:rPr lang="en-US" smtClean="0"/>
              <a:t>Definition: a mixture of small cells, macrocells and in some cases Wi-Fi access points</a:t>
            </a:r>
            <a:endParaRPr lang="el-GR" smtClean="0"/>
          </a:p>
        </p:txBody>
      </p:sp>
      <p:pic>
        <p:nvPicPr>
          <p:cNvPr id="2050" name="Picture 2" descr="http://s3.amazonaws.com/ems.wf.net.au_production/assets/85687/web_image_article/FIG2_RF-Challenges-Het-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78" y="3171139"/>
            <a:ext cx="5266944" cy="368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2154" y="3798277"/>
            <a:ext cx="2180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www.radiocomms.com.au/content/test-measure/article/the-rf-challenges-of-lte-advanced-1190026497</a:t>
            </a:r>
            <a:r>
              <a:rPr lang="en-US" sz="2000" dirty="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231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81FCC-8B0E-49B8-A498-327920D03BBA}" type="slidenum">
              <a:rPr lang="el-GR" altLang="en-US"/>
              <a:pPr>
                <a:defRPr/>
              </a:pPr>
              <a:t>32</a:t>
            </a:fld>
            <a:endParaRPr lang="el-GR" altLang="en-US"/>
          </a:p>
        </p:txBody>
      </p:sp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Advantages</a:t>
            </a:r>
            <a:endParaRPr lang="el-GR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193088" cy="3724275"/>
          </a:xfrm>
        </p:spPr>
        <p:txBody>
          <a:bodyPr/>
          <a:lstStyle/>
          <a:p>
            <a:r>
              <a:rPr lang="en-US" smtClean="0"/>
              <a:t>Support for all 3G handsets/most LTE devices</a:t>
            </a:r>
          </a:p>
          <a:p>
            <a:r>
              <a:rPr lang="en-US" smtClean="0"/>
              <a:t>Operator-managed QoS</a:t>
            </a:r>
          </a:p>
          <a:p>
            <a:r>
              <a:rPr lang="en-US" smtClean="0"/>
              <a:t>Seamless continuity with macrocells</a:t>
            </a:r>
          </a:p>
          <a:p>
            <a:pPr lvl="1"/>
            <a:r>
              <a:rPr lang="en-US" smtClean="0"/>
              <a:t>traditional cells</a:t>
            </a:r>
          </a:p>
          <a:p>
            <a:r>
              <a:rPr lang="en-US" smtClean="0"/>
              <a:t>Ease of configuration</a:t>
            </a:r>
          </a:p>
          <a:p>
            <a:r>
              <a:rPr lang="en-US" smtClean="0"/>
              <a:t>Improved security and battery life 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061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7CBB-601A-4D8F-9B69-38D53731D15F}" type="slidenum">
              <a:rPr lang="el-GR" altLang="en-US"/>
              <a:pPr>
                <a:defRPr/>
              </a:pPr>
              <a:t>33</a:t>
            </a:fld>
            <a:endParaRPr lang="el-GR" altLang="en-US"/>
          </a:p>
        </p:txBody>
      </p:sp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 Classification</a:t>
            </a:r>
            <a:endParaRPr lang="el-GR" smtClean="0"/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918" y="2067705"/>
            <a:ext cx="6872287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7108" y="6471138"/>
            <a:ext cx="741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Zahir</a:t>
            </a:r>
            <a:r>
              <a:rPr lang="en-US" dirty="0" smtClean="0"/>
              <a:t> et al., </a:t>
            </a:r>
            <a:r>
              <a:rPr lang="en-US" dirty="0"/>
              <a:t>Interference Management in </a:t>
            </a:r>
            <a:r>
              <a:rPr lang="en-US" dirty="0" err="1" smtClean="0"/>
              <a:t>Femtocells</a:t>
            </a:r>
            <a:r>
              <a:rPr lang="en-US" dirty="0" smtClean="0"/>
              <a:t>, IEEE S&amp;T, 2014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76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134" y="3246559"/>
            <a:ext cx="63944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Technical Considerations (1)</a:t>
            </a:r>
            <a:endParaRPr lang="el-GR" sz="3200" smtClean="0"/>
          </a:p>
        </p:txBody>
      </p:sp>
      <p:sp>
        <p:nvSpPr>
          <p:cNvPr id="55299" name="Content Placeholder 1"/>
          <p:cNvSpPr>
            <a:spLocks noGrp="1"/>
          </p:cNvSpPr>
          <p:nvPr>
            <p:ph sz="half" idx="1"/>
          </p:nvPr>
        </p:nvSpPr>
        <p:spPr>
          <a:xfrm>
            <a:off x="894471" y="2166402"/>
            <a:ext cx="6815138" cy="3751262"/>
          </a:xfrm>
        </p:spPr>
        <p:txBody>
          <a:bodyPr/>
          <a:lstStyle/>
          <a:p>
            <a:r>
              <a:rPr lang="en-US" dirty="0" smtClean="0"/>
              <a:t>Interference management</a:t>
            </a:r>
          </a:p>
          <a:p>
            <a:pPr lvl="1"/>
            <a:r>
              <a:rPr lang="en-US" dirty="0" smtClean="0"/>
              <a:t>More cells… more interference</a:t>
            </a:r>
          </a:p>
          <a:p>
            <a:pPr lvl="1"/>
            <a:r>
              <a:rPr lang="en-US" dirty="0" smtClean="0"/>
              <a:t>Radio resource management techniques</a:t>
            </a:r>
            <a:endParaRPr lang="el-GR" dirty="0" smtClean="0"/>
          </a:p>
          <a:p>
            <a:endParaRPr lang="en-US" dirty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603AC-86BE-4E28-854B-24B79E41308A}" type="slidenum">
              <a:rPr lang="el-GR" altLang="en-US"/>
              <a:pPr>
                <a:defRPr/>
              </a:pPr>
              <a:t>34</a:t>
            </a:fld>
            <a:endParaRPr lang="el-G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38622" y="6457890"/>
            <a:ext cx="3629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</a:t>
            </a:r>
            <a:r>
              <a:rPr lang="en-US" sz="2000" dirty="0" smtClean="0"/>
              <a:t>small cell forum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250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04B03-C5EE-4052-A567-8D3D08B3F2D6}" type="slidenum">
              <a:rPr lang="el-GR" altLang="en-US"/>
              <a:pPr>
                <a:defRPr/>
              </a:pPr>
              <a:t>35</a:t>
            </a:fld>
            <a:endParaRPr lang="el-GR" altLang="en-US"/>
          </a:p>
        </p:txBody>
      </p:sp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661988" y="762000"/>
            <a:ext cx="8382000" cy="1143000"/>
          </a:xfrm>
        </p:spPr>
        <p:txBody>
          <a:bodyPr/>
          <a:lstStyle/>
          <a:p>
            <a:pPr algn="ctr"/>
            <a:r>
              <a:rPr lang="en-US" smtClean="0"/>
              <a:t>Some Technical Considerations (2)</a:t>
            </a:r>
            <a:endParaRPr lang="el-GR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Mobility management</a:t>
            </a:r>
          </a:p>
          <a:p>
            <a:pPr lvl="1"/>
            <a:r>
              <a:rPr lang="en-US" smtClean="0"/>
              <a:t>Seamless handovers to and from small cells to provide continuous connectivity</a:t>
            </a:r>
          </a:p>
          <a:p>
            <a:r>
              <a:rPr lang="en-US" smtClean="0"/>
              <a:t>Open access vs. closed vs. hybrid</a:t>
            </a:r>
          </a:p>
          <a:p>
            <a:pPr lvl="1"/>
            <a:r>
              <a:rPr lang="en-US" smtClean="0"/>
              <a:t>Which devices have access to a small cell?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132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3F10B-5B2F-4787-ACA1-A16326237435}" type="slidenum">
              <a:rPr lang="el-GR" altLang="en-US"/>
              <a:pPr>
                <a:defRPr/>
              </a:pPr>
              <a:t>36</a:t>
            </a:fld>
            <a:endParaRPr lang="el-GR" altLang="en-US"/>
          </a:p>
        </p:txBody>
      </p:sp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Shipments (1)</a:t>
            </a:r>
            <a:endParaRPr lang="el-GR" smtClean="0"/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2357438"/>
            <a:ext cx="734060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1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E79EB-1AA2-4219-B06E-3EE90BAF54EC}" type="slidenum">
              <a:rPr lang="el-GR" altLang="en-US"/>
              <a:pPr>
                <a:defRPr/>
              </a:pPr>
              <a:t>37</a:t>
            </a:fld>
            <a:endParaRPr lang="el-GR" altLang="en-US"/>
          </a:p>
        </p:txBody>
      </p:sp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Shipments (2)</a:t>
            </a:r>
            <a:endParaRPr lang="el-GR" smtClean="0"/>
          </a:p>
        </p:txBody>
      </p:sp>
      <p:pic>
        <p:nvPicPr>
          <p:cNvPr id="59395" name="Picture 6" descr="changing-the-shape-of-future-networks-small-cell-forum-at-work-6-6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70138"/>
            <a:ext cx="79756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0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55142-D4A1-4374-BCA6-411D4F47C3D8}" type="slidenum">
              <a:rPr lang="el-GR" altLang="en-US"/>
              <a:pPr>
                <a:defRPr/>
              </a:pPr>
              <a:t>38</a:t>
            </a:fld>
            <a:endParaRPr lang="el-GR" altLang="en-US"/>
          </a:p>
        </p:txBody>
      </p:sp>
      <p:sp>
        <p:nvSpPr>
          <p:cNvPr id="614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Global Small Cell </a:t>
            </a:r>
            <a:br>
              <a:rPr lang="en-US" dirty="0" smtClean="0"/>
            </a:br>
            <a:r>
              <a:rPr lang="en-US" dirty="0" smtClean="0"/>
              <a:t>Revenue Forecasts</a:t>
            </a:r>
          </a:p>
        </p:txBody>
      </p:sp>
      <p:sp>
        <p:nvSpPr>
          <p:cNvPr id="4" name="Θέση αριθμού διαφάνειας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extLst/>
        </p:spPr>
        <p:txBody>
          <a:bodyPr anchor="b" anchorCtr="1"/>
          <a:lstStyle/>
          <a:p>
            <a:pPr>
              <a:defRPr/>
            </a:pPr>
            <a:fld id="{297C4099-C890-4BE2-9381-EBBAD31FDAB3}" type="slidenum">
              <a:rPr lang="el-GR" altLang="en-US" sz="2600" b="1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pPr>
                <a:defRPr/>
              </a:pPr>
              <a:t>38</a:t>
            </a:fld>
            <a:endParaRPr lang="el-GR" altLang="en-US" sz="2600" b="1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2371725"/>
            <a:ext cx="664845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43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89895-FE52-4929-AF22-FF2FDCC24247}" type="slidenum">
              <a:rPr lang="el-GR" altLang="en-US"/>
              <a:pPr>
                <a:defRPr/>
              </a:pPr>
              <a:t>39</a:t>
            </a:fld>
            <a:endParaRPr lang="el-GR" altLang="en-US"/>
          </a:p>
        </p:txBody>
      </p:sp>
      <p:sp>
        <p:nvSpPr>
          <p:cNvPr id="634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Number of Enterprises Potentially Adopting Small Cells 2014 to 2020</a:t>
            </a:r>
          </a:p>
        </p:txBody>
      </p:sp>
      <p:sp>
        <p:nvSpPr>
          <p:cNvPr id="4" name="Θέση αριθμού διαφάνειας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extLst/>
        </p:spPr>
        <p:txBody>
          <a:bodyPr anchor="b" anchorCtr="1"/>
          <a:lstStyle/>
          <a:p>
            <a:pPr>
              <a:defRPr/>
            </a:pPr>
            <a:fld id="{F7859FAA-928D-4C27-A795-0B9168D55F01}" type="slidenum">
              <a:rPr lang="el-GR" altLang="en-US" sz="2600" b="1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pPr>
                <a:defRPr/>
              </a:pPr>
              <a:t>39</a:t>
            </a:fld>
            <a:endParaRPr lang="el-GR" altLang="en-US" sz="2600" b="1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50" y="2420938"/>
            <a:ext cx="73025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01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F1FCC-7730-43A7-B478-9593A2A2A31F}" type="slidenum">
              <a:rPr lang="el-GR" altLang="en-US"/>
              <a:pPr>
                <a:defRPr/>
              </a:pPr>
              <a:t>4</a:t>
            </a:fld>
            <a:endParaRPr lang="el-GR" altLang="en-US"/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Related Research Projects</a:t>
            </a:r>
            <a:endParaRPr lang="el-G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Incentives-Based </a:t>
            </a:r>
            <a:r>
              <a:rPr lang="en-US" sz="2400" dirty="0"/>
              <a:t>Power Control in Wireless Networks of Autonomous Entities with Various Degrees of </a:t>
            </a:r>
            <a:r>
              <a:rPr lang="en-US" sz="2400" dirty="0" smtClean="0"/>
              <a:t>Cooperation, Heraclitus II, 2011-2014 </a:t>
            </a:r>
            <a:endParaRPr lang="el-GR" sz="2400" dirty="0"/>
          </a:p>
          <a:p>
            <a:r>
              <a:rPr lang="en-US" sz="2400" dirty="0"/>
              <a:t>Weighted Congestion Games and Radio Resource Management in Wireless Networks, Basic Research Support </a:t>
            </a:r>
            <a:r>
              <a:rPr lang="en-US" sz="2400" dirty="0" smtClean="0"/>
              <a:t>Program, AUEB, 2011-12</a:t>
            </a:r>
            <a:endParaRPr lang="el-GR" sz="2400" dirty="0"/>
          </a:p>
          <a:p>
            <a:r>
              <a:rPr lang="en-US" sz="2400" dirty="0"/>
              <a:t>CROWN: Optimal Control of Self-Organized Wireless Networks, General Secretariat of Research and Technology, Thales </a:t>
            </a:r>
            <a:r>
              <a:rPr lang="en-US" sz="2400" dirty="0" smtClean="0"/>
              <a:t>Project, 2012-2014 </a:t>
            </a:r>
            <a:endParaRPr lang="en-US" sz="2400" dirty="0" smtClean="0"/>
          </a:p>
          <a:p>
            <a:pPr lvl="1"/>
            <a:r>
              <a:rPr lang="en-US" sz="2000" dirty="0">
                <a:hlinkClick r:id="rId2"/>
              </a:rPr>
              <a:t>http://crown-thales.uth.gr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069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FC5A0-C5A7-40D0-B526-86EA4A4A0ACD}" type="slidenum">
              <a:rPr lang="el-GR" altLang="en-US"/>
              <a:pPr>
                <a:defRPr/>
              </a:pPr>
              <a:t>40</a:t>
            </a:fld>
            <a:endParaRPr lang="el-GR" altLang="en-US"/>
          </a:p>
        </p:txBody>
      </p:sp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Small Cells vs. Wi-Fi: </a:t>
            </a:r>
            <a:br>
              <a:rPr lang="en-US" sz="3200" smtClean="0"/>
            </a:br>
            <a:r>
              <a:rPr lang="en-US" sz="3200" smtClean="0"/>
              <a:t>Friends or Foes? (1)</a:t>
            </a:r>
            <a:endParaRPr lang="el-GR" sz="32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Small Cells strengths: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work with all 3G handsets</a:t>
            </a:r>
          </a:p>
          <a:p>
            <a:pPr lvl="1">
              <a:lnSpc>
                <a:spcPct val="90000"/>
              </a:lnSpc>
            </a:pPr>
            <a:r>
              <a:rPr lang="el-GR" smtClean="0"/>
              <a:t>provide seamless service continuity with the macro network</a:t>
            </a:r>
          </a:p>
          <a:p>
            <a:pPr lvl="1">
              <a:lnSpc>
                <a:spcPct val="90000"/>
              </a:lnSpc>
            </a:pPr>
            <a:r>
              <a:rPr lang="el-GR" smtClean="0"/>
              <a:t>need no configuration or special settings in the handset</a:t>
            </a:r>
          </a:p>
          <a:p>
            <a:pPr lvl="1">
              <a:lnSpc>
                <a:spcPct val="90000"/>
              </a:lnSpc>
            </a:pPr>
            <a:r>
              <a:rPr lang="el-GR" smtClean="0"/>
              <a:t>operate in licensed spectrum, allowing the operator to provide a</a:t>
            </a:r>
            <a:r>
              <a:rPr lang="en-US" smtClean="0"/>
              <a:t> </a:t>
            </a:r>
            <a:r>
              <a:rPr lang="el-GR" smtClean="0"/>
              <a:t>managed service and maintain control of QoS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l-GR" smtClean="0"/>
              <a:t>do not require use of a second radio on the handset, thereby</a:t>
            </a:r>
            <a:r>
              <a:rPr lang="en-US" smtClean="0"/>
              <a:t> </a:t>
            </a:r>
            <a:r>
              <a:rPr lang="el-GR" smtClean="0"/>
              <a:t>preserving phone battery life</a:t>
            </a:r>
          </a:p>
          <a:p>
            <a:pPr lvl="1">
              <a:lnSpc>
                <a:spcPct val="90000"/>
              </a:lnSpc>
            </a:pPr>
            <a:endParaRPr lang="el-GR" smtClean="0"/>
          </a:p>
          <a:p>
            <a:pPr lvl="1">
              <a:lnSpc>
                <a:spcPct val="90000"/>
              </a:lnSpc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837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B5FE3-2293-4699-8EFF-F706555CCEA1}" type="slidenum">
              <a:rPr lang="el-GR" altLang="en-US"/>
              <a:pPr>
                <a:defRPr/>
              </a:pPr>
              <a:t>41</a:t>
            </a:fld>
            <a:endParaRPr lang="el-GR" altLang="en-US"/>
          </a:p>
        </p:txBody>
      </p:sp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Small Cells vs. Wi-Fi: </a:t>
            </a:r>
            <a:br>
              <a:rPr lang="en-US" sz="3200" smtClean="0"/>
            </a:br>
            <a:r>
              <a:rPr lang="en-US" sz="3200" smtClean="0"/>
              <a:t>Friends or Foes? (2)</a:t>
            </a:r>
            <a:endParaRPr lang="el-GR" sz="32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r>
              <a:rPr lang="en-US" smtClean="0"/>
              <a:t>Wi-Fi strengths:</a:t>
            </a:r>
          </a:p>
          <a:p>
            <a:pPr lvl="1"/>
            <a:r>
              <a:rPr lang="en-US" smtClean="0"/>
              <a:t>low cost</a:t>
            </a:r>
          </a:p>
          <a:p>
            <a:pPr lvl="1"/>
            <a:r>
              <a:rPr lang="en-US" smtClean="0"/>
              <a:t>operator independence</a:t>
            </a:r>
          </a:p>
          <a:p>
            <a:r>
              <a:rPr lang="en-US" smtClean="0"/>
              <a:t>Our position: Small Cells and Wi-Fi are expected to coexist harmonically </a:t>
            </a:r>
          </a:p>
          <a:p>
            <a:pPr lvl="1"/>
            <a:r>
              <a:rPr lang="en-US" smtClean="0"/>
              <a:t>Devices should be intelligent enough to optimally select the most appropriate connection</a:t>
            </a:r>
            <a:endParaRPr lang="el-GR" smtClean="0"/>
          </a:p>
          <a:p>
            <a:pPr lvl="1"/>
            <a:r>
              <a:rPr lang="en-US" smtClean="0"/>
              <a:t>(?) How to combine them in a cost-effective way?</a:t>
            </a:r>
            <a:endParaRPr lang="el-GR" smtClean="0"/>
          </a:p>
          <a:p>
            <a:pPr lvl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959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D2D Communications</a:t>
            </a:r>
            <a:endParaRPr lang="el-GR" sz="320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6BDD-2A43-4E1C-BF40-E80A1916A9D1}" type="slidenum">
              <a:rPr lang="el-GR" altLang="en-US"/>
              <a:pPr>
                <a:defRPr/>
              </a:pPr>
              <a:t>42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920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B382D-CABE-47C0-AC69-2201C45A8E91}" type="slidenum">
              <a:rPr lang="el-GR" altLang="en-US"/>
              <a:pPr>
                <a:defRPr/>
              </a:pPr>
              <a:t>43</a:t>
            </a:fld>
            <a:endParaRPr lang="el-GR" altLang="en-US"/>
          </a:p>
        </p:txBody>
      </p:sp>
      <p:sp>
        <p:nvSpPr>
          <p:cNvPr id="6861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</a:t>
            </a:r>
            <a:endParaRPr lang="el-GR" dirty="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305175"/>
            <a:ext cx="8305800" cy="35528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D2D </a:t>
            </a:r>
            <a:r>
              <a:rPr lang="el-GR" sz="2400" dirty="0" err="1" smtClean="0"/>
              <a:t>communication</a:t>
            </a:r>
            <a:r>
              <a:rPr lang="el-GR" sz="2400" dirty="0" smtClean="0"/>
              <a:t> </a:t>
            </a:r>
            <a:r>
              <a:rPr lang="el-GR" sz="2400" dirty="0" err="1" smtClean="0"/>
              <a:t>in</a:t>
            </a:r>
            <a:r>
              <a:rPr lang="el-GR" sz="2400" dirty="0" smtClean="0"/>
              <a:t> </a:t>
            </a:r>
            <a:r>
              <a:rPr lang="el-GR" sz="2400" dirty="0" err="1" smtClean="0"/>
              <a:t>cellular</a:t>
            </a:r>
            <a:r>
              <a:rPr lang="el-GR" sz="2400" dirty="0" smtClean="0"/>
              <a:t> </a:t>
            </a:r>
            <a:r>
              <a:rPr lang="el-GR" sz="2400" dirty="0" err="1" smtClean="0"/>
              <a:t>networks</a:t>
            </a:r>
            <a:r>
              <a:rPr lang="el-GR" sz="2400" dirty="0" smtClean="0"/>
              <a:t> </a:t>
            </a:r>
            <a:r>
              <a:rPr lang="el-GR" sz="2400" dirty="0" err="1" smtClean="0"/>
              <a:t>is</a:t>
            </a:r>
            <a:r>
              <a:rPr lang="el-GR" sz="2400" dirty="0" smtClean="0"/>
              <a:t> </a:t>
            </a:r>
            <a:r>
              <a:rPr lang="el-GR" sz="2400" dirty="0" err="1" smtClean="0"/>
              <a:t>defined</a:t>
            </a:r>
            <a:r>
              <a:rPr lang="el-GR" sz="2400" dirty="0" smtClean="0"/>
              <a:t> </a:t>
            </a:r>
            <a:r>
              <a:rPr lang="el-GR" sz="2400" dirty="0" err="1" smtClean="0"/>
              <a:t>as</a:t>
            </a:r>
            <a:r>
              <a:rPr lang="el-GR" sz="2400" dirty="0" smtClean="0"/>
              <a:t> </a:t>
            </a:r>
            <a:r>
              <a:rPr lang="el-GR" sz="2400" dirty="0" err="1" smtClean="0"/>
              <a:t>direct</a:t>
            </a:r>
            <a:r>
              <a:rPr lang="en-US" sz="2400" dirty="0" smtClean="0"/>
              <a:t> </a:t>
            </a:r>
            <a:r>
              <a:rPr lang="el-GR" sz="2400" dirty="0" err="1" smtClean="0"/>
              <a:t>communication</a:t>
            </a:r>
            <a:r>
              <a:rPr lang="el-GR" sz="2400" dirty="0" smtClean="0"/>
              <a:t> </a:t>
            </a:r>
            <a:r>
              <a:rPr lang="el-GR" sz="2400" dirty="0" err="1" smtClean="0"/>
              <a:t>between</a:t>
            </a:r>
            <a:r>
              <a:rPr lang="el-GR" sz="2400" dirty="0" smtClean="0"/>
              <a:t> </a:t>
            </a:r>
            <a:r>
              <a:rPr lang="el-GR" sz="2400" dirty="0" err="1" smtClean="0"/>
              <a:t>two</a:t>
            </a:r>
            <a:r>
              <a:rPr lang="el-GR" sz="2400" dirty="0" smtClean="0"/>
              <a:t> </a:t>
            </a:r>
            <a:r>
              <a:rPr lang="el-GR" sz="2400" dirty="0" err="1" smtClean="0"/>
              <a:t>mobile</a:t>
            </a:r>
            <a:r>
              <a:rPr lang="el-GR" sz="2400" dirty="0" smtClean="0"/>
              <a:t> </a:t>
            </a:r>
            <a:r>
              <a:rPr lang="el-GR" sz="2400" dirty="0" err="1" smtClean="0"/>
              <a:t>users</a:t>
            </a:r>
            <a:r>
              <a:rPr lang="el-GR" sz="2400" dirty="0" smtClean="0"/>
              <a:t> </a:t>
            </a:r>
            <a:r>
              <a:rPr lang="el-GR" sz="2400" dirty="0" err="1" smtClean="0"/>
              <a:t>without</a:t>
            </a:r>
            <a:r>
              <a:rPr lang="el-GR" sz="2400" dirty="0" smtClean="0"/>
              <a:t> </a:t>
            </a:r>
            <a:r>
              <a:rPr lang="el-GR" sz="2400" dirty="0" err="1" smtClean="0"/>
              <a:t>traversing</a:t>
            </a:r>
            <a:r>
              <a:rPr lang="en-US" sz="2400" dirty="0" smtClean="0"/>
              <a:t> </a:t>
            </a: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Base</a:t>
            </a:r>
            <a:r>
              <a:rPr lang="el-GR" sz="2400" dirty="0" smtClean="0"/>
              <a:t> </a:t>
            </a:r>
            <a:r>
              <a:rPr lang="el-GR" sz="2400" dirty="0" err="1" smtClean="0"/>
              <a:t>Station</a:t>
            </a:r>
            <a:r>
              <a:rPr lang="el-GR" sz="2400" dirty="0" smtClean="0"/>
              <a:t> </a:t>
            </a:r>
            <a:r>
              <a:rPr lang="el-GR" sz="2400" dirty="0" err="1" smtClean="0"/>
              <a:t>or</a:t>
            </a:r>
            <a:r>
              <a:rPr lang="el-GR" sz="2400" dirty="0" smtClean="0"/>
              <a:t> </a:t>
            </a:r>
            <a:r>
              <a:rPr lang="el-GR" sz="2400" dirty="0" err="1" smtClean="0"/>
              <a:t>core</a:t>
            </a:r>
            <a:r>
              <a:rPr lang="el-GR" sz="2400" dirty="0" smtClean="0"/>
              <a:t> </a:t>
            </a:r>
            <a:r>
              <a:rPr lang="el-GR" sz="2400" dirty="0" err="1" smtClean="0"/>
              <a:t>network</a:t>
            </a:r>
            <a:endParaRPr lang="el-GR" sz="2400" dirty="0" smtClean="0"/>
          </a:p>
          <a:p>
            <a:pPr>
              <a:lnSpc>
                <a:spcPct val="80000"/>
              </a:lnSpc>
            </a:pPr>
            <a:endParaRPr lang="el-GR" sz="24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9" y="1941341"/>
            <a:ext cx="613791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7416" y="1941341"/>
            <a:ext cx="3446584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pPr algn="r"/>
            <a:r>
              <a:rPr lang="en-US" sz="2000" dirty="0"/>
              <a:t>Source: </a:t>
            </a:r>
            <a:r>
              <a:rPr lang="en-US" sz="2000" dirty="0" smtClean="0"/>
              <a:t>S. </a:t>
            </a:r>
            <a:r>
              <a:rPr lang="en-US" sz="2000" dirty="0" smtClean="0"/>
              <a:t>Choi, “D2D </a:t>
            </a:r>
            <a:r>
              <a:rPr lang="en-US" sz="2000" dirty="0"/>
              <a:t>Communication: Technology and </a:t>
            </a:r>
            <a:r>
              <a:rPr lang="en-US" sz="2000" dirty="0" smtClean="0"/>
              <a:t>Prospect,” 2013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565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1058-CE1A-4F51-BB8F-974FE5470988}" type="slidenum">
              <a:rPr lang="el-GR" altLang="en-US"/>
              <a:pPr>
                <a:defRPr/>
              </a:pPr>
              <a:t>44</a:t>
            </a:fld>
            <a:endParaRPr lang="el-GR" altLang="en-US"/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(Potential) Advantages (1)</a:t>
            </a:r>
            <a:endParaRPr lang="el-GR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05063"/>
            <a:ext cx="7693025" cy="372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smtClean="0"/>
              <a:t>Reduced device transmission power </a:t>
            </a:r>
          </a:p>
          <a:p>
            <a:pPr>
              <a:lnSpc>
                <a:spcPct val="80000"/>
              </a:lnSpc>
            </a:pPr>
            <a:r>
              <a:rPr lang="el-GR" sz="2400" smtClean="0"/>
              <a:t>Reduced communication delay </a:t>
            </a:r>
            <a:endParaRPr lang="en-US" sz="2400" smtClean="0"/>
          </a:p>
          <a:p>
            <a:pPr lvl="1">
              <a:lnSpc>
                <a:spcPct val="80000"/>
              </a:lnSpc>
            </a:pPr>
            <a:r>
              <a:rPr lang="el-GR" smtClean="0"/>
              <a:t>Device can communicate with neighbor device </a:t>
            </a:r>
            <a:endParaRPr lang="en-US" smtClean="0"/>
          </a:p>
          <a:p>
            <a:pPr>
              <a:lnSpc>
                <a:spcPct val="80000"/>
              </a:lnSpc>
            </a:pPr>
            <a:r>
              <a:rPr lang="el-GR" sz="2400" smtClean="0"/>
              <a:t>Cellular traffic offload </a:t>
            </a:r>
          </a:p>
          <a:p>
            <a:pPr lvl="1">
              <a:lnSpc>
                <a:spcPct val="80000"/>
              </a:lnSpc>
            </a:pPr>
            <a:r>
              <a:rPr lang="el-GR" smtClean="0"/>
              <a:t>Enhanced cellular capacity </a:t>
            </a:r>
          </a:p>
          <a:p>
            <a:pPr lvl="1">
              <a:lnSpc>
                <a:spcPct val="80000"/>
              </a:lnSpc>
            </a:pPr>
            <a:r>
              <a:rPr lang="el-GR" smtClean="0"/>
              <a:t>Better load balancing </a:t>
            </a:r>
          </a:p>
          <a:p>
            <a:pPr>
              <a:lnSpc>
                <a:spcPct val="80000"/>
              </a:lnSpc>
            </a:pPr>
            <a:r>
              <a:rPr lang="el-GR" sz="2400" smtClean="0"/>
              <a:t>Increased spectral efficiency </a:t>
            </a:r>
          </a:p>
          <a:p>
            <a:pPr lvl="1">
              <a:lnSpc>
                <a:spcPct val="80000"/>
              </a:lnSpc>
            </a:pPr>
            <a:r>
              <a:rPr lang="el-GR" smtClean="0"/>
              <a:t>Spatial reuse through many D2D links </a:t>
            </a:r>
          </a:p>
          <a:p>
            <a:pPr>
              <a:lnSpc>
                <a:spcPct val="80000"/>
              </a:lnSpc>
            </a:pPr>
            <a:r>
              <a:rPr lang="el-GR" sz="2400" smtClean="0"/>
              <a:t>Extended cell coverage area </a:t>
            </a:r>
          </a:p>
          <a:p>
            <a:pPr>
              <a:lnSpc>
                <a:spcPct val="80000"/>
              </a:lnSpc>
            </a:pPr>
            <a:r>
              <a:rPr lang="el-GR" sz="2400" smtClean="0"/>
              <a:t>Easy support of location based service </a:t>
            </a:r>
          </a:p>
          <a:p>
            <a:pPr>
              <a:lnSpc>
                <a:spcPct val="80000"/>
              </a:lnSpc>
            </a:pPr>
            <a:endParaRPr lang="el-GR" sz="2400" smtClean="0"/>
          </a:p>
          <a:p>
            <a:pPr>
              <a:lnSpc>
                <a:spcPct val="80000"/>
              </a:lnSpc>
            </a:pPr>
            <a:endParaRPr lang="el-GR" sz="2400" smtClean="0"/>
          </a:p>
        </p:txBody>
      </p:sp>
    </p:spTree>
    <p:extLst>
      <p:ext uri="{BB962C8B-B14F-4D97-AF65-F5344CB8AC3E}">
        <p14:creationId xmlns:p14="http://schemas.microsoft.com/office/powerpoint/2010/main" val="18786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93ED9-55FF-4AD4-8FA5-6E21FBFBE8AC}" type="slidenum">
              <a:rPr lang="el-GR" altLang="en-US"/>
              <a:pPr>
                <a:defRPr/>
              </a:pPr>
              <a:t>45</a:t>
            </a:fld>
            <a:endParaRPr lang="el-GR" altLang="en-US"/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(Potential) Advantages (2)</a:t>
            </a:r>
            <a:endParaRPr lang="el-GR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400" b="1" smtClean="0"/>
              <a:t>Capacity gain</a:t>
            </a:r>
            <a:r>
              <a:rPr lang="el-GR" sz="2400" smtClean="0"/>
              <a:t>: due to the possibility of sharing spectrum resources between cellular and D2D users</a:t>
            </a:r>
            <a:endParaRPr lang="en-US" sz="2400" smtClean="0"/>
          </a:p>
          <a:p>
            <a:r>
              <a:rPr lang="el-GR" sz="2400" b="1" smtClean="0"/>
              <a:t>User data rate gain</a:t>
            </a:r>
            <a:r>
              <a:rPr lang="el-GR" sz="2400" smtClean="0"/>
              <a:t>: due to the close proximity and potentially favorable propagation conditions high peak rates may be achieved</a:t>
            </a:r>
            <a:endParaRPr lang="en-US" sz="2400" smtClean="0"/>
          </a:p>
          <a:p>
            <a:r>
              <a:rPr lang="el-GR" sz="2400" smtClean="0"/>
              <a:t> </a:t>
            </a:r>
            <a:r>
              <a:rPr lang="el-GR" sz="2400" b="1" smtClean="0"/>
              <a:t>Latency gain</a:t>
            </a:r>
            <a:r>
              <a:rPr lang="el-GR" sz="2400" smtClean="0"/>
              <a:t>: when devices communicate over a direct link, the end-to-end latency may be reduced</a:t>
            </a:r>
            <a:endParaRPr lang="en-US" sz="2400" smtClean="0"/>
          </a:p>
          <a:p>
            <a:r>
              <a:rPr lang="en-US" sz="2400" smtClean="0"/>
              <a:t>Similarities with small cells</a:t>
            </a:r>
            <a:r>
              <a:rPr lang="el-GR" sz="24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4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25EE7-D2CC-4A18-AC81-FA5B1676974E}" type="slidenum">
              <a:rPr lang="el-GR" altLang="en-US"/>
              <a:pPr>
                <a:defRPr/>
              </a:pPr>
              <a:t>46</a:t>
            </a:fld>
            <a:endParaRPr lang="el-GR" altLang="en-US"/>
          </a:p>
        </p:txBody>
      </p:sp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Applications (1)</a:t>
            </a:r>
            <a:endParaRPr lang="el-GR" smtClean="0"/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552" y="1969893"/>
            <a:ext cx="694531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73195" y="6488668"/>
            <a:ext cx="423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Asadi</a:t>
            </a:r>
            <a:r>
              <a:rPr lang="en-US" sz="2000" dirty="0" smtClean="0"/>
              <a:t> et al., IEEE S&amp;T, 2014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913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B133-2AB3-4432-AFEE-63B59273DB7C}" type="slidenum">
              <a:rPr lang="el-GR" altLang="en-US"/>
              <a:pPr>
                <a:defRPr/>
              </a:pPr>
              <a:t>47</a:t>
            </a:fld>
            <a:endParaRPr lang="el-GR" altLang="en-US"/>
          </a:p>
        </p:txBody>
      </p:sp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smtClean="0"/>
              <a:t>Applications</a:t>
            </a:r>
            <a:r>
              <a:rPr lang="el-GR" altLang="en-US" smtClean="0"/>
              <a:t> (2)</a:t>
            </a:r>
            <a:endParaRPr lang="el-GR" smtClean="0"/>
          </a:p>
        </p:txBody>
      </p:sp>
      <p:sp>
        <p:nvSpPr>
          <p:cNvPr id="72707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762000" y="2286000"/>
            <a:ext cx="4876800" cy="2743200"/>
          </a:xfrm>
        </p:spPr>
        <p:txBody>
          <a:bodyPr/>
          <a:lstStyle/>
          <a:p>
            <a:r>
              <a:rPr lang="en-US" altLang="en-US" sz="2400" smtClean="0"/>
              <a:t>Proximal communication –  D2D scenarios</a:t>
            </a:r>
          </a:p>
          <a:p>
            <a:r>
              <a:rPr lang="en-US" sz="2400" smtClean="0"/>
              <a:t>Realizing D2D ad hoc networks</a:t>
            </a:r>
            <a:endParaRPr lang="en-US" altLang="en-US" sz="2400" smtClean="0"/>
          </a:p>
        </p:txBody>
      </p:sp>
      <p:sp>
        <p:nvSpPr>
          <p:cNvPr id="72708" name="Slide Number Placeholder 4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54D5B24-4010-47EE-8F6A-FE5FF3AF9202}" type="slidenum">
              <a:rPr lang="el-GR" altLang="en-US" sz="2600" b="1">
                <a:solidFill>
                  <a:schemeClr val="bg1"/>
                </a:solidFill>
              </a:rPr>
              <a:pPr/>
              <a:t>47</a:t>
            </a:fld>
            <a:endParaRPr lang="el-GR" altLang="en-US" sz="2600" b="1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362200"/>
            <a:ext cx="33591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762000" y="5334000"/>
            <a:ext cx="83058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Relay by smartphones, Japan trials</a:t>
            </a:r>
          </a:p>
          <a:p>
            <a:pPr lvl="1">
              <a:defRPr/>
            </a:pPr>
            <a:r>
              <a:rPr lang="en-US" sz="2000" dirty="0" smtClean="0"/>
              <a:t>[</a:t>
            </a:r>
            <a:r>
              <a:rPr lang="en-US" sz="2000" dirty="0" err="1" smtClean="0"/>
              <a:t>Nishiyama</a:t>
            </a:r>
            <a:r>
              <a:rPr lang="en-US" sz="2000" dirty="0" smtClean="0"/>
              <a:t> et al., </a:t>
            </a:r>
            <a:r>
              <a:rPr lang="en-US" sz="2000" i="1" dirty="0" smtClean="0"/>
              <a:t>IEEE Communications Magazine</a:t>
            </a:r>
            <a:r>
              <a:rPr lang="en-US" sz="2000" dirty="0" smtClean="0"/>
              <a:t>, 2014]</a:t>
            </a:r>
          </a:p>
          <a:p>
            <a:pPr lvl="1">
              <a:defRPr/>
            </a:pPr>
            <a:r>
              <a:rPr lang="en-US" sz="2000" dirty="0" smtClean="0">
                <a:hlinkClick r:id="rId4"/>
              </a:rPr>
              <a:t>https://www.youtube.com/watch?v=JbxKPrPF6JQ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marL="457200" lvl="1" indent="0">
              <a:buFontTx/>
              <a:buNone/>
              <a:defRPr/>
            </a:pPr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481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6E7E8-B56B-4D23-855D-EB519B276210}" type="slidenum">
              <a:rPr lang="el-GR" altLang="en-US"/>
              <a:pPr>
                <a:defRPr/>
              </a:pPr>
              <a:t>48</a:t>
            </a:fld>
            <a:endParaRPr lang="el-GR" altLang="en-US"/>
          </a:p>
        </p:txBody>
      </p:sp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Classification (1)</a:t>
            </a:r>
            <a:endParaRPr lang="el-GR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4527550"/>
            <a:ext cx="7693025" cy="2316163"/>
          </a:xfrm>
        </p:spPr>
        <p:txBody>
          <a:bodyPr/>
          <a:lstStyle/>
          <a:p>
            <a:r>
              <a:rPr lang="en-US" b="1" smtClean="0"/>
              <a:t>Inband:</a:t>
            </a:r>
            <a:r>
              <a:rPr lang="en-US" smtClean="0"/>
              <a:t> use of cellular spectrum for both D2D and cellular links</a:t>
            </a:r>
          </a:p>
          <a:p>
            <a:r>
              <a:rPr lang="en-US" b="1" smtClean="0"/>
              <a:t>Outband:</a:t>
            </a:r>
            <a:r>
              <a:rPr lang="en-US" smtClean="0"/>
              <a:t> D2D links exploit unlicensed spectrum</a:t>
            </a:r>
            <a:endParaRPr lang="el-GR" smtClean="0"/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2314575"/>
            <a:ext cx="83708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12009" y="6121981"/>
            <a:ext cx="656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Asadi</a:t>
            </a:r>
            <a:r>
              <a:rPr lang="en-US" sz="2000" dirty="0" smtClean="0"/>
              <a:t> et al., “A </a:t>
            </a:r>
            <a:r>
              <a:rPr lang="en-US" sz="2000" dirty="0"/>
              <a:t>Survey on Device-to-Device Communication </a:t>
            </a:r>
            <a:r>
              <a:rPr lang="en-US" sz="2000" dirty="0" smtClean="0"/>
              <a:t>in Cellular Networks”, IEEE S&amp;T, 2014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98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78BBC-4EFD-4A56-A8A8-CCC862A53A2A}" type="slidenum">
              <a:rPr lang="el-GR" altLang="en-US"/>
              <a:pPr>
                <a:defRPr/>
              </a:pPr>
              <a:t>49</a:t>
            </a:fld>
            <a:endParaRPr lang="el-GR" altLang="en-US"/>
          </a:p>
        </p:txBody>
      </p:sp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Classification (2)</a:t>
            </a:r>
            <a:endParaRPr lang="el-GR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Inband:</a:t>
            </a:r>
            <a:r>
              <a:rPr lang="en-US" smtClean="0"/>
              <a:t> use of cellular spectrum for both D2D and cellular links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Underlay: same radio resources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Overlay: dedicated radio resources</a:t>
            </a:r>
          </a:p>
          <a:p>
            <a:pPr>
              <a:lnSpc>
                <a:spcPct val="90000"/>
              </a:lnSpc>
            </a:pPr>
            <a:r>
              <a:rPr lang="en-US" smtClean="0"/>
              <a:t> </a:t>
            </a:r>
            <a:r>
              <a:rPr lang="en-US" b="1" smtClean="0"/>
              <a:t>Outband:</a:t>
            </a:r>
            <a:r>
              <a:rPr lang="en-US" smtClean="0"/>
              <a:t> D2D links exploit unlicensed spectrum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Controlled: The cellular network controls the D2D communication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Autonomous: the opposite</a:t>
            </a:r>
            <a:endParaRPr lang="el-GR" smtClean="0"/>
          </a:p>
          <a:p>
            <a:pPr>
              <a:lnSpc>
                <a:spcPct val="90000"/>
              </a:lnSpc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872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F1FCC-7730-43A7-B478-9593A2A2A31F}" type="slidenum">
              <a:rPr lang="el-GR" altLang="en-US"/>
              <a:pPr>
                <a:defRPr/>
              </a:pPr>
              <a:t>5</a:t>
            </a:fld>
            <a:endParaRPr lang="el-GR" altLang="en-US"/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Related Research Topics</a:t>
            </a:r>
            <a:endParaRPr lang="el-G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pic>
        <p:nvPicPr>
          <p:cNvPr id="2050" name="Picture 2" descr="http://www.aueb.gr/users/douros/research_word_cloud_dou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96" y="2461251"/>
            <a:ext cx="7441883" cy="42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7791C-2B4D-4902-8799-EE91704E9AC2}" type="slidenum">
              <a:rPr lang="el-GR" altLang="en-US"/>
              <a:pPr>
                <a:defRPr/>
              </a:pPr>
              <a:t>50</a:t>
            </a:fld>
            <a:endParaRPr lang="el-GR" altLang="en-US"/>
          </a:p>
        </p:txBody>
      </p:sp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Classification (3)</a:t>
            </a:r>
            <a:endParaRPr lang="el-GR" smtClean="0"/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/>
          <a:srcRect l="4578" t="6677" r="2670" b="6779"/>
          <a:stretch>
            <a:fillRect/>
          </a:stretch>
        </p:blipFill>
        <p:spPr bwMode="auto">
          <a:xfrm>
            <a:off x="830263" y="2449513"/>
            <a:ext cx="82010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16591" y="5022166"/>
            <a:ext cx="423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Asadi</a:t>
            </a:r>
            <a:r>
              <a:rPr lang="en-US" sz="2000" dirty="0" smtClean="0"/>
              <a:t> et al., IEEE S&amp;T, 2014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284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0F300-9673-4748-B650-9910C41E6F9D}" type="slidenum">
              <a:rPr lang="el-GR" altLang="en-US"/>
              <a:pPr>
                <a:defRPr/>
              </a:pPr>
              <a:t>51</a:t>
            </a:fld>
            <a:endParaRPr lang="el-GR" altLang="en-US"/>
          </a:p>
        </p:txBody>
      </p:sp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Bluetooth &amp; Wi-Fi Direct</a:t>
            </a:r>
            <a:endParaRPr lang="el-GR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2362200"/>
            <a:ext cx="4151312" cy="3724275"/>
          </a:xfrm>
        </p:spPr>
        <p:txBody>
          <a:bodyPr/>
          <a:lstStyle/>
          <a:p>
            <a:r>
              <a:rPr lang="en-US" smtClean="0"/>
              <a:t>Applications of D2D </a:t>
            </a:r>
          </a:p>
          <a:p>
            <a:r>
              <a:rPr lang="en-US" smtClean="0"/>
              <a:t>Bluetooth… </a:t>
            </a:r>
          </a:p>
          <a:p>
            <a:r>
              <a:rPr lang="en-US" smtClean="0"/>
              <a:t>Wi-Fi direct: </a:t>
            </a:r>
            <a:r>
              <a:rPr lang="el-GR" smtClean="0"/>
              <a:t>doesn't need a wireless access point</a:t>
            </a:r>
          </a:p>
          <a:p>
            <a:pPr lvl="1"/>
            <a:r>
              <a:rPr lang="el-GR" smtClean="0"/>
              <a:t>official standard</a:t>
            </a:r>
            <a:endParaRPr lang="en-US" smtClean="0"/>
          </a:p>
          <a:p>
            <a:pPr lvl="1"/>
            <a:r>
              <a:rPr lang="el-GR" smtClean="0"/>
              <a:t>Wi-Fi without the internet bit</a:t>
            </a:r>
          </a:p>
        </p:txBody>
      </p:sp>
      <p:pic>
        <p:nvPicPr>
          <p:cNvPr id="76804" name="Picture 5" descr="v3hs7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5659" y="1803596"/>
            <a:ext cx="3405188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7" descr="mj1x5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153" y="3884859"/>
            <a:ext cx="4762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06573" y="3770141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://www.iphone4jailbreak.org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205046" y="6457071"/>
            <a:ext cx="327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www.arageek.com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19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83BD1-83BC-4B4D-8B72-42F0CC068092}" type="slidenum">
              <a:rPr lang="el-GR" altLang="en-US"/>
              <a:pPr>
                <a:defRPr/>
              </a:pPr>
              <a:t>52</a:t>
            </a:fld>
            <a:endParaRPr lang="el-GR" altLang="en-US"/>
          </a:p>
        </p:txBody>
      </p:sp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Wi-Fi Direct (&amp; Bluetooth) Shortcomings…</a:t>
            </a:r>
            <a:endParaRPr lang="el-GR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…for mass market deployment</a:t>
            </a:r>
          </a:p>
          <a:p>
            <a:r>
              <a:rPr lang="en-US" smtClean="0"/>
              <a:t>Use of unlicensed spectrum</a:t>
            </a:r>
          </a:p>
          <a:p>
            <a:pPr lvl="1"/>
            <a:r>
              <a:rPr lang="en-US" smtClean="0"/>
              <a:t>Uncontrolled interference</a:t>
            </a:r>
          </a:p>
          <a:p>
            <a:r>
              <a:rPr lang="en-US" smtClean="0"/>
              <a:t>Manual pairing</a:t>
            </a:r>
          </a:p>
          <a:p>
            <a:r>
              <a:rPr lang="en-US" smtClean="0"/>
              <a:t>Low range </a:t>
            </a:r>
          </a:p>
          <a:p>
            <a:r>
              <a:rPr lang="en-US" smtClean="0"/>
              <a:t>Independence of cellular network</a:t>
            </a:r>
          </a:p>
          <a:p>
            <a:pPr lvl="1"/>
            <a:r>
              <a:rPr lang="en-US" smtClean="0"/>
              <a:t>Drain for the batteries </a:t>
            </a:r>
          </a:p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352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0C279-4179-414C-BD2B-7FE012D3DC2C}" type="slidenum">
              <a:rPr lang="el-GR" altLang="en-US"/>
              <a:pPr>
                <a:defRPr/>
              </a:pPr>
              <a:t>53</a:t>
            </a:fld>
            <a:endParaRPr lang="el-GR" altLang="en-US"/>
          </a:p>
        </p:txBody>
      </p:sp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LTE-Direct (1)</a:t>
            </a:r>
            <a:endParaRPr lang="el-GR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3GPP Release 12</a:t>
            </a:r>
            <a:r>
              <a:rPr lang="en-US" smtClean="0"/>
              <a:t>, Qualcomm</a:t>
            </a:r>
            <a:r>
              <a:rPr lang="el-GR" smtClean="0"/>
              <a:t> </a:t>
            </a:r>
            <a:r>
              <a:rPr lang="en-US" smtClean="0"/>
              <a:t> </a:t>
            </a:r>
          </a:p>
          <a:p>
            <a:r>
              <a:rPr lang="el-GR" smtClean="0"/>
              <a:t>An autonomous, “always on” proximal discovery solution</a:t>
            </a:r>
          </a:p>
          <a:p>
            <a:r>
              <a:rPr lang="en-US" smtClean="0"/>
              <a:t>E</a:t>
            </a:r>
            <a:r>
              <a:rPr lang="el-GR" smtClean="0"/>
              <a:t>nables discovering thousands of devices and their services in the proximity of ~500m, in a privacy sensitive and battery efficient way </a:t>
            </a:r>
            <a:r>
              <a:rPr lang="en-US" smtClean="0"/>
              <a:t> </a:t>
            </a:r>
            <a:endParaRPr lang="el-GR" smtClean="0"/>
          </a:p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919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Diagram illustrating the principles of LTE D2D discovery and communication"/>
          <p:cNvPicPr>
            <a:picLocks noChangeAspect="1" noChangeArrowheads="1"/>
          </p:cNvPicPr>
          <p:nvPr/>
        </p:nvPicPr>
        <p:blipFill>
          <a:blip r:embed="rId3"/>
          <a:srcRect l="5040" r="7559"/>
          <a:stretch>
            <a:fillRect/>
          </a:stretch>
        </p:blipFill>
        <p:spPr bwMode="auto">
          <a:xfrm>
            <a:off x="2039939" y="2360652"/>
            <a:ext cx="7104062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83E3A-63D4-4569-B398-3B16403B46A1}" type="slidenum">
              <a:rPr lang="el-GR" altLang="en-US"/>
              <a:pPr>
                <a:defRPr/>
              </a:pPr>
              <a:t>54</a:t>
            </a:fld>
            <a:endParaRPr lang="el-GR" altLang="en-US"/>
          </a:p>
        </p:txBody>
      </p:sp>
      <p:sp>
        <p:nvSpPr>
          <p:cNvPr id="798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LTE-Direct (2)</a:t>
            </a:r>
            <a:endParaRPr lang="el-GR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362" y="2355192"/>
            <a:ext cx="3867638" cy="4120509"/>
          </a:xfrm>
        </p:spPr>
        <p:txBody>
          <a:bodyPr anchor="b" anchorCtr="0"/>
          <a:lstStyle/>
          <a:p>
            <a:r>
              <a:rPr lang="en-US" dirty="0" smtClean="0"/>
              <a:t>D2D Discovery</a:t>
            </a:r>
          </a:p>
          <a:p>
            <a:r>
              <a:rPr lang="en-US" dirty="0" smtClean="0"/>
              <a:t>D2D Communication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81156" y="6457890"/>
            <a:ext cx="5162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http://www.unwiredinsight.com/2014/lte-d2d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243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Radio Resource Management </a:t>
            </a:r>
            <a:r>
              <a:rPr lang="en-US" sz="3200" dirty="0" smtClean="0"/>
              <a:t>     Using </a:t>
            </a:r>
            <a:r>
              <a:rPr lang="en-US" sz="3200" dirty="0"/>
              <a:t>Game Theory</a:t>
            </a:r>
            <a:endParaRPr lang="el-GR" sz="320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6BDD-2A43-4E1C-BF40-E80A1916A9D1}" type="slidenum">
              <a:rPr lang="el-GR" altLang="en-US"/>
              <a:pPr>
                <a:defRPr/>
              </a:pPr>
              <a:t>55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717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The Challenge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7696200" cy="4038600"/>
          </a:xfrm>
        </p:spPr>
        <p:txBody>
          <a:bodyPr/>
          <a:lstStyle/>
          <a:p>
            <a:r>
              <a:rPr lang="en-US" altLang="en-US" dirty="0" smtClean="0"/>
              <a:t>The fundamental challenge: Seamless </a:t>
            </a:r>
            <a:r>
              <a:rPr lang="en-US" altLang="en-US" dirty="0" smtClean="0">
                <a:solidFill>
                  <a:srgbClr val="FF0000"/>
                </a:solidFill>
              </a:rPr>
              <a:t>coexistence</a:t>
            </a:r>
            <a:r>
              <a:rPr lang="en-US" altLang="en-US" dirty="0" smtClean="0"/>
              <a:t> of </a:t>
            </a:r>
            <a:r>
              <a:rPr lang="en-US" altLang="en-US" dirty="0" smtClean="0">
                <a:solidFill>
                  <a:srgbClr val="FF0000"/>
                </a:solidFill>
              </a:rPr>
              <a:t>autonomous</a:t>
            </a:r>
            <a:r>
              <a:rPr lang="en-US" altLang="en-US" dirty="0" smtClean="0"/>
              <a:t> devices that </a:t>
            </a:r>
            <a:r>
              <a:rPr lang="en-US" altLang="en-US" dirty="0" smtClean="0">
                <a:solidFill>
                  <a:srgbClr val="FF0000"/>
                </a:solidFill>
              </a:rPr>
              <a:t>share resources</a:t>
            </a:r>
            <a:r>
              <a:rPr lang="en-US" altLang="en-US" dirty="0" smtClean="0"/>
              <a:t> in such </a:t>
            </a:r>
            <a:r>
              <a:rPr lang="en-US" altLang="en-US" dirty="0" smtClean="0">
                <a:solidFill>
                  <a:srgbClr val="FF0000"/>
                </a:solidFill>
              </a:rPr>
              <a:t>heterogeneous</a:t>
            </a:r>
            <a:r>
              <a:rPr lang="en-US" altLang="en-US" dirty="0" smtClean="0"/>
              <a:t> networks </a:t>
            </a:r>
          </a:p>
          <a:p>
            <a:r>
              <a:rPr lang="en-US" altLang="en-US" dirty="0" smtClean="0"/>
              <a:t>The fundamental target: To design </a:t>
            </a:r>
            <a:r>
              <a:rPr lang="en-US" altLang="en-US" dirty="0" smtClean="0">
                <a:solidFill>
                  <a:srgbClr val="FF0000"/>
                </a:solidFill>
              </a:rPr>
              <a:t>efficient distributed radio resource management (power control, channel access) </a:t>
            </a:r>
            <a:r>
              <a:rPr lang="en-US" altLang="en-US" dirty="0" smtClean="0"/>
              <a:t>schemes to meet this challenge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2E3B16-69C2-4A8A-9AB8-ABD39B7588C1}" type="slidenum">
              <a:rPr lang="el-GR" altLang="en-US" smtClean="0">
                <a:latin typeface="Arial" charset="0"/>
                <a:cs typeface="Arial" charset="0"/>
              </a:rPr>
              <a:pPr/>
              <a:t>56</a:t>
            </a:fld>
            <a:endParaRPr lang="el-GR" altLang="en-US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2656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The Tools</a:t>
            </a:r>
            <a:endParaRPr lang="el-GR" altLang="en-US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11200" y="2295525"/>
            <a:ext cx="7693025" cy="3724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 </a:t>
            </a:r>
            <a:endParaRPr lang="el-GR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57358B-643C-463E-A23F-AE79D37FA78C}" type="slidenum">
              <a:rPr lang="el-GR" altLang="en-US" smtClean="0">
                <a:latin typeface="Arial" charset="0"/>
                <a:cs typeface="Arial" charset="0"/>
              </a:rPr>
              <a:pPr/>
              <a:t>57</a:t>
            </a:fld>
            <a:endParaRPr lang="el-GR" altLang="en-US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200"/>
            <a:ext cx="185578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4825" y="2378075"/>
            <a:ext cx="27241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5813" y="2335213"/>
            <a:ext cx="1931987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45" name="Straight Connector 6"/>
          <p:cNvCxnSpPr>
            <a:cxnSpLocks noChangeShapeType="1"/>
          </p:cNvCxnSpPr>
          <p:nvPr/>
        </p:nvCxnSpPr>
        <p:spPr bwMode="auto">
          <a:xfrm>
            <a:off x="762000" y="4572000"/>
            <a:ext cx="83820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191000" y="2286000"/>
            <a:ext cx="0" cy="22860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2570770" y="3942098"/>
            <a:ext cx="2438400" cy="1828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5400000" lon="0" rev="0"/>
            </a:camera>
            <a:lightRig rig="threePt" dir="t"/>
          </a:scene3d>
          <a:ex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4191000"/>
            <a:ext cx="373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000"/>
              <a:t>1994 </a:t>
            </a:r>
            <a:r>
              <a:rPr lang="en-US" altLang="en-US" sz="2000">
                <a:sym typeface="Wingdings" pitchFamily="2" charset="2"/>
              </a:rPr>
              <a:t></a:t>
            </a:r>
            <a:r>
              <a:rPr lang="en-US" altLang="en-US" sz="2000"/>
              <a:t>Nobel Econ.</a:t>
            </a:r>
            <a:r>
              <a:rPr lang="en-US" altLang="en-US" sz="2000">
                <a:sym typeface="Wingdings" pitchFamily="2" charset="2"/>
              </a:rPr>
              <a:t>2014</a:t>
            </a:r>
            <a:r>
              <a:rPr lang="en-US" altLang="en-US" sz="2000"/>
              <a:t> </a:t>
            </a:r>
            <a:endParaRPr lang="el-GR" altLang="en-US" sz="20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29113" y="4191000"/>
            <a:ext cx="2833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000"/>
              <a:t>Grand Bazaar, Istanbul</a:t>
            </a:r>
            <a:endParaRPr lang="el-GR" altLang="en-US" sz="2000"/>
          </a:p>
        </p:txBody>
      </p:sp>
      <p:sp>
        <p:nvSpPr>
          <p:cNvPr id="14362" name="Rectangle 44"/>
          <p:cNvSpPr>
            <a:spLocks noChangeArrowheads="1"/>
          </p:cNvSpPr>
          <p:nvPr/>
        </p:nvSpPr>
        <p:spPr bwMode="auto">
          <a:xfrm>
            <a:off x="3386138" y="5715000"/>
            <a:ext cx="2862262" cy="6016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400"/>
              <a:t>Power control</a:t>
            </a:r>
          </a:p>
        </p:txBody>
      </p:sp>
      <p:pic>
        <p:nvPicPr>
          <p:cNvPr id="27661" name="Picture 1"/>
          <p:cNvPicPr>
            <a:picLocks noChangeAspect="1"/>
          </p:cNvPicPr>
          <p:nvPr/>
        </p:nvPicPr>
        <p:blipFill>
          <a:blip r:embed="rId7"/>
          <a:srcRect r="59119"/>
          <a:stretch>
            <a:fillRect/>
          </a:stretch>
        </p:blipFill>
        <p:spPr bwMode="auto">
          <a:xfrm>
            <a:off x="793750" y="4600575"/>
            <a:ext cx="2406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4750" y="4600575"/>
            <a:ext cx="2657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idei.fr/pict/of/tirole/images/009-_K2I286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2362200"/>
            <a:ext cx="12414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344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43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Roadmap (1)</a:t>
            </a:r>
            <a:endParaRPr lang="el-GR" altLang="en-US" dirty="0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620000" cy="42672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Competition</a:t>
            </a:r>
            <a:r>
              <a:rPr lang="en-US" altLang="en-US" smtClean="0"/>
              <a:t> for resources among players</a:t>
            </a:r>
          </a:p>
          <a:p>
            <a:r>
              <a:rPr lang="en-US" altLang="en-US" smtClean="0"/>
              <a:t>=(non-cooperative) </a:t>
            </a:r>
            <a:r>
              <a:rPr lang="en-US" altLang="en-US" smtClean="0">
                <a:solidFill>
                  <a:srgbClr val="FF0000"/>
                </a:solidFill>
              </a:rPr>
              <a:t>game theory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5C3A04-CCFE-442B-B6F6-AA6A5533585B}" type="slidenum">
              <a:rPr lang="el-GR" altLang="en-US" smtClean="0">
                <a:latin typeface="Arial" charset="0"/>
                <a:cs typeface="Arial" charset="0"/>
              </a:rPr>
              <a:pPr/>
              <a:t>58</a:t>
            </a:fld>
            <a:endParaRPr lang="el-GR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72920"/>
              </p:ext>
            </p:extLst>
          </p:nvPr>
        </p:nvGraphicFramePr>
        <p:xfrm>
          <a:off x="762000" y="3230563"/>
          <a:ext cx="40386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14600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Players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Devices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Strategy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At what power? When to transmit?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200" dirty="0" smtClean="0">
                          <a:sym typeface="Wingdings" panose="05000000000000000000" pitchFamily="2" charset="2"/>
                        </a:rPr>
                        <a:t>Utility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U</a:t>
                      </a:r>
                      <a:r>
                        <a:rPr lang="en-US" altLang="en-US" sz="2200" b="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altLang="en-US" sz="22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(P</a:t>
                      </a:r>
                      <a:r>
                        <a:rPr lang="en-US" altLang="en-US" sz="220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altLang="en-US" sz="22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,SINR</a:t>
                      </a:r>
                      <a:r>
                        <a:rPr lang="en-US" altLang="en-US" sz="220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altLang="en-US" sz="22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13150"/>
            <a:ext cx="43656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650" y="5486400"/>
            <a:ext cx="25193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412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Roadmap (2)</a:t>
            </a:r>
            <a:endParaRPr lang="el-GR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4572000" cy="4156075"/>
          </a:xfrm>
        </p:spPr>
        <p:txBody>
          <a:bodyPr/>
          <a:lstStyle/>
          <a:p>
            <a:r>
              <a:rPr lang="en-US" altLang="en-US" sz="2400" dirty="0" smtClean="0">
                <a:sym typeface="Wingdings" pitchFamily="2" charset="2"/>
              </a:rPr>
              <a:t>Key question/solution concept: </a:t>
            </a:r>
            <a:endParaRPr lang="en-US" altLang="en-US" sz="2400" dirty="0" smtClean="0"/>
          </a:p>
          <a:p>
            <a:r>
              <a:rPr lang="en-US" altLang="en-US" sz="2400" dirty="0" smtClean="0"/>
              <a:t>Does  </a:t>
            </a:r>
            <a:r>
              <a:rPr lang="en-US" altLang="en-US" sz="2400" dirty="0" smtClean="0"/>
              <a:t>the game </a:t>
            </a:r>
            <a:r>
              <a:rPr lang="en-US" altLang="en-US" sz="2400" dirty="0" smtClean="0"/>
              <a:t>have a </a:t>
            </a:r>
            <a:r>
              <a:rPr lang="en-US" altLang="en-US" sz="2400" dirty="0" smtClean="0">
                <a:solidFill>
                  <a:srgbClr val="FF0000"/>
                </a:solidFill>
              </a:rPr>
              <a:t>Nash Equilibrium </a:t>
            </a:r>
            <a:r>
              <a:rPr lang="en-US" altLang="en-US" sz="2400" dirty="0" smtClean="0"/>
              <a:t>(NE)?</a:t>
            </a:r>
          </a:p>
          <a:p>
            <a:r>
              <a:rPr lang="en-US" altLang="en-US" sz="2400" dirty="0" smtClean="0"/>
              <a:t>How can we find it?</a:t>
            </a:r>
          </a:p>
          <a:p>
            <a:r>
              <a:rPr lang="en-US" altLang="en-US" sz="2400" dirty="0" smtClean="0"/>
              <a:t>Is it unique? If not, which to choose?</a:t>
            </a:r>
          </a:p>
          <a:p>
            <a:r>
              <a:rPr lang="en-US" altLang="en-US" sz="2400" dirty="0" smtClean="0"/>
              <a:t>Is it (Pareto) efficient?</a:t>
            </a:r>
          </a:p>
          <a:p>
            <a:r>
              <a:rPr lang="en-US" altLang="en-US" sz="2400" dirty="0" smtClean="0"/>
              <a:t>Incentives to end up at more efficient operating points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C8577B-5478-4A1C-BEA9-D86D301B85F6}" type="slidenum">
              <a:rPr lang="el-GR" altLang="en-US" smtClean="0">
                <a:latin typeface="Arial" charset="0"/>
                <a:cs typeface="Arial" charset="0"/>
              </a:rPr>
              <a:pPr/>
              <a:t>59</a:t>
            </a:fld>
            <a:endParaRPr lang="el-GR" altLang="en-US" smtClean="0">
              <a:latin typeface="Arial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338" y="2432050"/>
            <a:ext cx="3903662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3581400"/>
            <a:ext cx="1219200" cy="121920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 altLang="en-US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3733800" y="3648075"/>
            <a:ext cx="2514600" cy="792163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4572000" y="5638800"/>
            <a:ext cx="3276600" cy="60960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848600" y="5029200"/>
            <a:ext cx="1219200" cy="121920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2385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b="1" dirty="0" smtClean="0"/>
              <a:t>Faculty</a:t>
            </a:r>
          </a:p>
          <a:p>
            <a:pPr lvl="1"/>
            <a:r>
              <a:rPr lang="en-US" sz="1400" dirty="0" smtClean="0"/>
              <a:t>George C. Polyzos, Director</a:t>
            </a:r>
          </a:p>
          <a:p>
            <a:pPr lvl="1"/>
            <a:r>
              <a:rPr lang="en-US" sz="1400" dirty="0" smtClean="0"/>
              <a:t>Iordanis Koutsopoulos</a:t>
            </a:r>
          </a:p>
          <a:p>
            <a:pPr lvl="1"/>
            <a:r>
              <a:rPr lang="en-US" sz="1400" dirty="0" smtClean="0"/>
              <a:t>Giannis Marias</a:t>
            </a:r>
          </a:p>
          <a:p>
            <a:pPr lvl="1"/>
            <a:r>
              <a:rPr lang="en-US" sz="1400" dirty="0" smtClean="0"/>
              <a:t>George Xylomenos</a:t>
            </a:r>
          </a:p>
          <a:p>
            <a:pPr lvl="1"/>
            <a:r>
              <a:rPr lang="en-US" sz="1400" dirty="0" smtClean="0"/>
              <a:t>Vasilios Siris</a:t>
            </a:r>
          </a:p>
          <a:p>
            <a:pPr lvl="1"/>
            <a:r>
              <a:rPr lang="en-US" sz="1400" dirty="0" smtClean="0"/>
              <a:t>Stavros Toumpis</a:t>
            </a:r>
            <a:endParaRPr lang="el-GR" sz="1400" dirty="0" smtClean="0"/>
          </a:p>
          <a:p>
            <a:pPr lvl="1"/>
            <a:endParaRPr lang="el-GR" sz="1000" dirty="0" smtClean="0"/>
          </a:p>
          <a:p>
            <a:r>
              <a:rPr lang="en-US" sz="1800" b="1" dirty="0" smtClean="0"/>
              <a:t>Senior Researchers/</a:t>
            </a:r>
            <a:r>
              <a:rPr lang="en-US" sz="1800" b="1" dirty="0" err="1" smtClean="0"/>
              <a:t>PostDocs</a:t>
            </a:r>
            <a:endParaRPr lang="el-GR" sz="1800" b="1" dirty="0" smtClean="0"/>
          </a:p>
          <a:p>
            <a:pPr lvl="1"/>
            <a:r>
              <a:rPr lang="en-US" sz="1400" dirty="0" err="1" smtClean="0"/>
              <a:t>Merkourios</a:t>
            </a:r>
            <a:r>
              <a:rPr lang="en-US" sz="1400" dirty="0" smtClean="0"/>
              <a:t> Karaliopoulos</a:t>
            </a:r>
          </a:p>
          <a:p>
            <a:pPr lvl="1"/>
            <a:r>
              <a:rPr lang="en-US" sz="1400" dirty="0" smtClean="0"/>
              <a:t>Nikos Fotiou</a:t>
            </a:r>
          </a:p>
          <a:p>
            <a:pPr lvl="1"/>
            <a:r>
              <a:rPr lang="en-US" sz="1400" dirty="0" err="1" smtClean="0"/>
              <a:t>Vaggelis</a:t>
            </a:r>
            <a:r>
              <a:rPr lang="en-US" sz="1400" dirty="0" smtClean="0"/>
              <a:t> G. </a:t>
            </a:r>
            <a:r>
              <a:rPr lang="en-US" sz="1400" dirty="0" err="1" smtClean="0"/>
              <a:t>Douros</a:t>
            </a:r>
            <a:r>
              <a:rPr lang="en-US" sz="1400" dirty="0" smtClean="0"/>
              <a:t> </a:t>
            </a:r>
          </a:p>
          <a:p>
            <a:pPr lvl="1"/>
            <a:endParaRPr lang="en-US" sz="10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 anchor="b" anchorCtr="0"/>
          <a:lstStyle/>
          <a:p>
            <a:r>
              <a:rPr lang="en-US" sz="1800" b="1" dirty="0" smtClean="0"/>
              <a:t>Ph.D. Students</a:t>
            </a:r>
            <a:endParaRPr lang="el-GR" sz="1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Xenofon Vasilakos</a:t>
            </a:r>
            <a:endParaRPr lang="el-GR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Yannis Thomas</a:t>
            </a:r>
            <a:endParaRPr lang="el-GR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Charilaos Stais</a:t>
            </a:r>
            <a:endParaRPr lang="el-GR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Christos Tsilopoulos</a:t>
            </a:r>
            <a:endParaRPr lang="el-GR" sz="1400" dirty="0"/>
          </a:p>
          <a:p>
            <a:r>
              <a:rPr lang="en-US" sz="1800" dirty="0" smtClean="0"/>
              <a:t>MSc students</a:t>
            </a:r>
            <a:endParaRPr lang="el-GR" sz="1800" dirty="0" smtClean="0"/>
          </a:p>
          <a:p>
            <a:r>
              <a:rPr lang="en-US" sz="1800" dirty="0"/>
              <a:t>R</a:t>
            </a:r>
            <a:r>
              <a:rPr lang="en-US" sz="1800" dirty="0" smtClean="0"/>
              <a:t>esearchers</a:t>
            </a:r>
          </a:p>
          <a:p>
            <a:r>
              <a:rPr lang="en-US" sz="1800" dirty="0" smtClean="0"/>
              <a:t>Undergraduate students</a:t>
            </a:r>
            <a:endParaRPr lang="el-GR" sz="1800" dirty="0" smtClean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E1F0-905A-49AF-8291-1C6B4D164E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8913" y="152400"/>
            <a:ext cx="95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8"/>
            <a:ext cx="77327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18702" r="12562" b="7473"/>
          <a:stretch/>
        </p:blipFill>
        <p:spPr bwMode="auto">
          <a:xfrm>
            <a:off x="5170138" y="1296025"/>
            <a:ext cx="3591275" cy="201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6960" y="1296025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People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02882" y="6225142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linkClick r:id="rId5"/>
              </a:rPr>
              <a:t>http://mm.aueb.gr</a:t>
            </a:r>
            <a:r>
              <a:rPr lang="en-US" sz="2400" b="1" dirty="0" smtClean="0">
                <a:hlinkClick r:id="rId5"/>
              </a:rPr>
              <a:t>/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54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Roadmap </a:t>
            </a:r>
            <a:r>
              <a:rPr lang="en-US" altLang="en-US" dirty="0" smtClean="0"/>
              <a:t>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0" y="5046929"/>
            <a:ext cx="7693025" cy="2183863"/>
          </a:xfrm>
        </p:spPr>
        <p:txBody>
          <a:bodyPr/>
          <a:lstStyle/>
          <a:p>
            <a:r>
              <a:rPr lang="en-US" dirty="0" smtClean="0"/>
              <a:t>Which coalition should be formed? </a:t>
            </a:r>
          </a:p>
          <a:p>
            <a:r>
              <a:rPr lang="en-US" dirty="0"/>
              <a:t>How should the coalition divide its payoff?</a:t>
            </a:r>
          </a:p>
          <a:p>
            <a:pPr lvl="1"/>
            <a:r>
              <a:rPr lang="en-US" dirty="0"/>
              <a:t>in order to be </a:t>
            </a:r>
            <a:r>
              <a:rPr lang="en-US" dirty="0" smtClean="0"/>
              <a:t>fair (e.g., Shapley value)</a:t>
            </a:r>
            <a:endParaRPr lang="en-US" dirty="0"/>
          </a:p>
          <a:p>
            <a:pPr lvl="1"/>
            <a:r>
              <a:rPr lang="en-US" dirty="0"/>
              <a:t>in order to be stable</a:t>
            </a:r>
            <a:r>
              <a:rPr lang="en-US" dirty="0" smtClean="0"/>
              <a:t> (e.g., core)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60</a:t>
            </a:fld>
            <a:endParaRPr lang="el-G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2" y="1905145"/>
            <a:ext cx="86201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2001" y="2067951"/>
            <a:ext cx="54582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</a:rPr>
              <a:t>via Kevin </a:t>
            </a:r>
            <a:r>
              <a:rPr lang="en-US" sz="1900" dirty="0" err="1" smtClean="0">
                <a:solidFill>
                  <a:schemeClr val="bg1"/>
                </a:solidFill>
              </a:rPr>
              <a:t>Leyton</a:t>
            </a:r>
            <a:r>
              <a:rPr lang="en-US" sz="1900" dirty="0" smtClean="0">
                <a:solidFill>
                  <a:schemeClr val="bg1"/>
                </a:solidFill>
              </a:rPr>
              <a:t>-Brown, Game Theory @UCSB</a:t>
            </a:r>
            <a:endParaRPr lang="el-GR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A Classification of </a:t>
            </a:r>
            <a:br>
              <a:rPr lang="en-US" altLang="en-US" smtClean="0"/>
            </a:br>
            <a:r>
              <a:rPr lang="en-US" altLang="en-US" smtClean="0"/>
              <a:t>Power Control Approaches </a:t>
            </a:r>
            <a:endParaRPr lang="en-US" smtClean="0"/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6C002C-D0EA-4E16-AFC1-1A64B0A7D325}" type="slidenum">
              <a:rPr lang="el-GR" altLang="en-US" smtClean="0">
                <a:latin typeface="Arial" charset="0"/>
                <a:cs typeface="Arial" charset="0"/>
              </a:rPr>
              <a:pPr/>
              <a:t>61</a:t>
            </a:fld>
            <a:endParaRPr lang="el-GR" altLang="en-US" smtClean="0">
              <a:latin typeface="Arial" charset="0"/>
              <a:cs typeface="Arial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019800" y="2590800"/>
            <a:ext cx="19812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200"/>
          </a:p>
          <a:p>
            <a:pPr algn="ctr" eaLnBrk="0" hangingPunct="0"/>
            <a:r>
              <a:rPr lang="en-US" sz="2200"/>
              <a:t>3G/4G (Data)</a:t>
            </a:r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762000" y="4495800"/>
            <a:ext cx="16764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/>
              <a:t>SIR-Based</a:t>
            </a:r>
          </a:p>
          <a:p>
            <a:pPr algn="ctr" eaLnBrk="0" hangingPunct="0"/>
            <a:r>
              <a:rPr lang="en-US" sz="2000"/>
              <a:t>[Zander 92]</a:t>
            </a:r>
          </a:p>
        </p:txBody>
      </p:sp>
      <p:sp>
        <p:nvSpPr>
          <p:cNvPr id="32773" name="Rectangle 12"/>
          <p:cNvSpPr>
            <a:spLocks noChangeArrowheads="1"/>
          </p:cNvSpPr>
          <p:nvPr/>
        </p:nvSpPr>
        <p:spPr bwMode="auto">
          <a:xfrm>
            <a:off x="2971800" y="4495800"/>
            <a:ext cx="17526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/>
              <a:t>SINR-Based</a:t>
            </a:r>
          </a:p>
          <a:p>
            <a:pPr algn="ctr" eaLnBrk="0" hangingPunct="0"/>
            <a:r>
              <a:rPr lang="en-US" sz="2000"/>
              <a:t>[F&amp;M 93]</a:t>
            </a:r>
          </a:p>
          <a:p>
            <a:pPr algn="ctr" eaLnBrk="0" hangingPunct="0"/>
            <a:r>
              <a:rPr lang="en-US" sz="2000"/>
              <a:t>[Bambos 98]</a:t>
            </a:r>
          </a:p>
        </p:txBody>
      </p:sp>
      <p:sp>
        <p:nvSpPr>
          <p:cNvPr id="32774" name="Rectangle 18"/>
          <p:cNvSpPr>
            <a:spLocks noChangeArrowheads="1"/>
          </p:cNvSpPr>
          <p:nvPr/>
        </p:nvSpPr>
        <p:spPr bwMode="auto">
          <a:xfrm>
            <a:off x="5105400" y="4495800"/>
            <a:ext cx="17526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/>
              <a:t>Utility without cost part</a:t>
            </a:r>
          </a:p>
          <a:p>
            <a:pPr algn="ctr" eaLnBrk="0" hangingPunct="0"/>
            <a:r>
              <a:rPr lang="en-US" sz="2000"/>
              <a:t>[Saraydar 02]</a:t>
            </a:r>
          </a:p>
          <a:p>
            <a:pPr algn="ctr" eaLnBrk="0" hangingPunct="0"/>
            <a:endParaRPr lang="en-US" sz="2000"/>
          </a:p>
        </p:txBody>
      </p:sp>
      <p:sp>
        <p:nvSpPr>
          <p:cNvPr id="32775" name="Rectangle 19"/>
          <p:cNvSpPr>
            <a:spLocks noChangeArrowheads="1"/>
          </p:cNvSpPr>
          <p:nvPr/>
        </p:nvSpPr>
        <p:spPr bwMode="auto">
          <a:xfrm>
            <a:off x="1752600" y="2590800"/>
            <a:ext cx="19812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200"/>
          </a:p>
          <a:p>
            <a:pPr algn="ctr" eaLnBrk="0" hangingPunct="0"/>
            <a:r>
              <a:rPr lang="en-US" sz="2200"/>
              <a:t>2G (Voice)</a:t>
            </a:r>
          </a:p>
        </p:txBody>
      </p:sp>
      <p:cxnSp>
        <p:nvCxnSpPr>
          <p:cNvPr id="32776" name="Elbow Connector 21"/>
          <p:cNvCxnSpPr>
            <a:cxnSpLocks noChangeShapeType="1"/>
            <a:stCxn id="32775" idx="2"/>
          </p:cNvCxnSpPr>
          <p:nvPr/>
        </p:nvCxnSpPr>
        <p:spPr bwMode="auto">
          <a:xfrm flipH="1">
            <a:off x="1524000" y="3581400"/>
            <a:ext cx="12192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77" name="Elbow Connector 23"/>
          <p:cNvCxnSpPr>
            <a:cxnSpLocks noChangeShapeType="1"/>
            <a:stCxn id="32775" idx="2"/>
          </p:cNvCxnSpPr>
          <p:nvPr/>
        </p:nvCxnSpPr>
        <p:spPr bwMode="auto">
          <a:xfrm>
            <a:off x="2743200" y="3581400"/>
            <a:ext cx="11430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78" name="Straight Arrow Connector 25"/>
          <p:cNvCxnSpPr>
            <a:cxnSpLocks noChangeShapeType="1"/>
            <a:stCxn id="32771" idx="2"/>
            <a:endCxn id="32774" idx="0"/>
          </p:cNvCxnSpPr>
          <p:nvPr/>
        </p:nvCxnSpPr>
        <p:spPr bwMode="auto">
          <a:xfrm flipH="1">
            <a:off x="5981700" y="3581400"/>
            <a:ext cx="10287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79" name="Straight Arrow Connector 27"/>
          <p:cNvCxnSpPr>
            <a:cxnSpLocks noChangeShapeType="1"/>
            <a:stCxn id="32771" idx="2"/>
          </p:cNvCxnSpPr>
          <p:nvPr/>
        </p:nvCxnSpPr>
        <p:spPr bwMode="auto">
          <a:xfrm>
            <a:off x="7010400" y="3581400"/>
            <a:ext cx="1295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" name="Straight Connector 29"/>
          <p:cNvCxnSpPr>
            <a:cxnSpLocks noChangeShapeType="1"/>
            <a:stCxn id="32775" idx="3"/>
            <a:endCxn id="32771" idx="1"/>
          </p:cNvCxnSpPr>
          <p:nvPr/>
        </p:nvCxnSpPr>
        <p:spPr bwMode="auto">
          <a:xfrm>
            <a:off x="3733800" y="3086100"/>
            <a:ext cx="2286000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2785" name="TextBox 35"/>
          <p:cNvSpPr txBox="1">
            <a:spLocks noChangeArrowheads="1"/>
          </p:cNvSpPr>
          <p:nvPr/>
        </p:nvSpPr>
        <p:spPr bwMode="auto">
          <a:xfrm>
            <a:off x="762000" y="5934075"/>
            <a:ext cx="845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V.G. Douros and G.C. Polyzos, </a:t>
            </a:r>
            <a:r>
              <a:rPr lang="en-US" b="1"/>
              <a:t>“Review of Some Fundamental Approaches for Power Control in Wireless Networks,” </a:t>
            </a:r>
            <a:r>
              <a:rPr lang="en-US" i="1"/>
              <a:t>Elsevier Computer Communications</a:t>
            </a:r>
            <a:r>
              <a:rPr lang="en-US"/>
              <a:t>, vol. 34, no. 13, pp. 1580-1592, August 2011.</a:t>
            </a:r>
          </a:p>
        </p:txBody>
      </p:sp>
      <p:sp>
        <p:nvSpPr>
          <p:cNvPr id="32786" name="Rectangle 22"/>
          <p:cNvSpPr>
            <a:spLocks noChangeArrowheads="1"/>
          </p:cNvSpPr>
          <p:nvPr/>
        </p:nvSpPr>
        <p:spPr bwMode="auto">
          <a:xfrm>
            <a:off x="7315200" y="4495800"/>
            <a:ext cx="17526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/>
              <a:t>Utility with </a:t>
            </a:r>
          </a:p>
          <a:p>
            <a:pPr algn="ctr" eaLnBrk="0" hangingPunct="0"/>
            <a:r>
              <a:rPr lang="en-US" sz="2000"/>
              <a:t>cost part</a:t>
            </a:r>
          </a:p>
          <a:p>
            <a:pPr algn="ctr" eaLnBrk="0" hangingPunct="0"/>
            <a:r>
              <a:rPr lang="en-US" sz="2000"/>
              <a:t>[Alpcan 02]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234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Radio Resource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in </a:t>
            </a:r>
            <a:br>
              <a:rPr lang="en-US" dirty="0"/>
            </a:br>
            <a:r>
              <a:rPr lang="en-US" dirty="0"/>
              <a:t>S</a:t>
            </a:r>
            <a:r>
              <a:rPr lang="en-US" dirty="0" smtClean="0"/>
              <a:t>mall Cells/D2D Networks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933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will discuss radio resource management approaches in small cells/D2D networks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Roadmap:</a:t>
            </a:r>
          </a:p>
          <a:p>
            <a:pPr lvl="1">
              <a:lnSpc>
                <a:spcPct val="90000"/>
              </a:lnSpc>
            </a:pPr>
            <a:r>
              <a:rPr lang="el-GR" dirty="0" err="1" smtClean="0"/>
              <a:t>Description</a:t>
            </a:r>
            <a:r>
              <a:rPr lang="el-GR" dirty="0" smtClean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the</a:t>
            </a:r>
            <a:r>
              <a:rPr lang="en-US" dirty="0"/>
              <a:t> </a:t>
            </a:r>
            <a:r>
              <a:rPr lang="el-GR" dirty="0" err="1"/>
              <a:t>type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the</a:t>
            </a:r>
            <a:r>
              <a:rPr lang="el-GR" dirty="0"/>
              <a:t> </a:t>
            </a:r>
            <a:r>
              <a:rPr lang="el-GR" dirty="0" err="1"/>
              <a:t>wireless</a:t>
            </a:r>
            <a:r>
              <a:rPr lang="el-GR" dirty="0"/>
              <a:t> </a:t>
            </a:r>
            <a:r>
              <a:rPr lang="el-GR" dirty="0" err="1"/>
              <a:t>network</a:t>
            </a:r>
            <a:r>
              <a:rPr lang="el-GR" dirty="0"/>
              <a:t>, </a:t>
            </a:r>
            <a:r>
              <a:rPr lang="el-GR" dirty="0" err="1"/>
              <a:t>the</a:t>
            </a:r>
            <a:r>
              <a:rPr lang="el-GR" dirty="0"/>
              <a:t> </a:t>
            </a:r>
            <a:r>
              <a:rPr lang="el-GR" dirty="0" err="1"/>
              <a:t>resource</a:t>
            </a:r>
            <a:r>
              <a:rPr lang="el-GR" dirty="0"/>
              <a:t> </a:t>
            </a:r>
            <a:r>
              <a:rPr lang="el-GR" dirty="0" err="1"/>
              <a:t>allocation</a:t>
            </a:r>
            <a:r>
              <a:rPr lang="el-GR" dirty="0"/>
              <a:t> </a:t>
            </a:r>
            <a:r>
              <a:rPr lang="en-US" dirty="0" smtClean="0"/>
              <a:t>method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/>
              <a:t>the</a:t>
            </a:r>
            <a:r>
              <a:rPr lang="el-GR" dirty="0"/>
              <a:t> </a:t>
            </a:r>
            <a:r>
              <a:rPr lang="el-GR" dirty="0" err="1"/>
              <a:t>networking</a:t>
            </a:r>
            <a:r>
              <a:rPr lang="el-GR" dirty="0"/>
              <a:t> </a:t>
            </a:r>
            <a:r>
              <a:rPr lang="el-GR" dirty="0" err="1" smtClean="0"/>
              <a:t>target</a:t>
            </a:r>
            <a:r>
              <a:rPr lang="el-GR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l-GR" dirty="0" err="1"/>
              <a:t>presentation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the</a:t>
            </a:r>
            <a:r>
              <a:rPr lang="el-GR" dirty="0"/>
              <a:t> </a:t>
            </a:r>
            <a:r>
              <a:rPr lang="el-GR" dirty="0" err="1"/>
              <a:t>game</a:t>
            </a:r>
            <a:r>
              <a:rPr lang="el-GR" dirty="0"/>
              <a:t>-</a:t>
            </a:r>
            <a:r>
              <a:rPr lang="el-GR" dirty="0" err="1"/>
              <a:t>theoretic</a:t>
            </a:r>
            <a:r>
              <a:rPr lang="el-GR" dirty="0"/>
              <a:t> </a:t>
            </a:r>
            <a:r>
              <a:rPr lang="el-GR" dirty="0" err="1" smtClean="0"/>
              <a:t>model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l-GR" dirty="0" err="1"/>
              <a:t>key</a:t>
            </a:r>
            <a:r>
              <a:rPr lang="el-GR" dirty="0"/>
              <a:t> </a:t>
            </a:r>
            <a:r>
              <a:rPr lang="el-GR" dirty="0" err="1"/>
              <a:t>idea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the</a:t>
            </a:r>
            <a:r>
              <a:rPr lang="el-GR" dirty="0"/>
              <a:t> </a:t>
            </a:r>
            <a:r>
              <a:rPr lang="el-GR" dirty="0" err="1"/>
              <a:t>algorithm</a:t>
            </a:r>
            <a:r>
              <a:rPr lang="el-GR" dirty="0"/>
              <a:t>/</a:t>
            </a:r>
            <a:r>
              <a:rPr lang="el-GR" dirty="0" err="1"/>
              <a:t>proposed</a:t>
            </a:r>
            <a:r>
              <a:rPr lang="el-GR" dirty="0"/>
              <a:t> </a:t>
            </a:r>
            <a:r>
              <a:rPr lang="el-GR" dirty="0" err="1" smtClean="0"/>
              <a:t>solution</a:t>
            </a:r>
            <a:endParaRPr lang="el-GR" dirty="0"/>
          </a:p>
          <a:p>
            <a:pPr lvl="1">
              <a:lnSpc>
                <a:spcPct val="90000"/>
              </a:lnSpc>
            </a:pPr>
            <a:r>
              <a:rPr lang="el-GR" dirty="0" err="1"/>
              <a:t>the</a:t>
            </a:r>
            <a:r>
              <a:rPr lang="el-GR" dirty="0"/>
              <a:t> </a:t>
            </a:r>
            <a:r>
              <a:rPr lang="el-GR" dirty="0" err="1"/>
              <a:t>most</a:t>
            </a:r>
            <a:r>
              <a:rPr lang="el-GR" dirty="0"/>
              <a:t> </a:t>
            </a:r>
            <a:r>
              <a:rPr lang="el-GR" dirty="0" err="1"/>
              <a:t>interesting</a:t>
            </a:r>
            <a:r>
              <a:rPr lang="el-GR" dirty="0"/>
              <a:t> </a:t>
            </a:r>
            <a:r>
              <a:rPr lang="el-GR" dirty="0" err="1"/>
              <a:t>result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62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093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n-US" dirty="0"/>
              <a:t>Power Control under Best Response Dynamics for Interference Mitigation in a Two-Tier </a:t>
            </a:r>
            <a:r>
              <a:rPr lang="en-US" dirty="0" err="1"/>
              <a:t>Femtocell</a:t>
            </a:r>
            <a:r>
              <a:rPr lang="en-US" dirty="0"/>
              <a:t> Network </a:t>
            </a:r>
            <a:endParaRPr lang="el-GR" dirty="0"/>
          </a:p>
          <a:p>
            <a:pPr lvl="1"/>
            <a:r>
              <a:rPr lang="en-US" dirty="0"/>
              <a:t>V.G. </a:t>
            </a:r>
            <a:r>
              <a:rPr lang="en-US" dirty="0" err="1"/>
              <a:t>Douros</a:t>
            </a:r>
            <a:r>
              <a:rPr lang="en-US" dirty="0"/>
              <a:t>, S. </a:t>
            </a:r>
            <a:r>
              <a:rPr lang="en-US" dirty="0" err="1"/>
              <a:t>Toumpis</a:t>
            </a:r>
            <a:r>
              <a:rPr lang="en-US" dirty="0"/>
              <a:t>, and G.C. </a:t>
            </a:r>
            <a:r>
              <a:rPr lang="en-US" dirty="0" err="1" smtClean="0"/>
              <a:t>Polyzos</a:t>
            </a:r>
            <a:r>
              <a:rPr lang="en-US" dirty="0" smtClean="0"/>
              <a:t>, RAWNET, 2012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63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215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5FD370-7148-4983-8BB1-DCE8A6C5B033}" type="slidenum">
              <a:rPr lang="el-GR" smtClean="0">
                <a:solidFill>
                  <a:schemeClr val="bg1"/>
                </a:solidFill>
              </a:rPr>
              <a:pPr/>
              <a:t>64</a:t>
            </a:fld>
            <a:endParaRPr lang="el-GR" smtClean="0">
              <a:solidFill>
                <a:schemeClr val="bg1"/>
              </a:solidFill>
            </a:endParaRPr>
          </a:p>
        </p:txBody>
      </p:sp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/>
              <a:t>System Setup</a:t>
            </a:r>
            <a:endParaRPr lang="el-GR" sz="3200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33800" cy="4191000"/>
          </a:xfrm>
        </p:spPr>
        <p:txBody>
          <a:bodyPr/>
          <a:lstStyle/>
          <a:p>
            <a:pPr eaLnBrk="1" hangingPunct="1"/>
            <a:endParaRPr lang="el-GR" sz="2000" smtClean="0">
              <a:solidFill>
                <a:srgbClr val="CC3300"/>
              </a:solidFill>
            </a:endParaRPr>
          </a:p>
        </p:txBody>
      </p:sp>
      <p:pic>
        <p:nvPicPr>
          <p:cNvPr id="6149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181350"/>
            <a:ext cx="3763963" cy="2609850"/>
          </a:xfrm>
          <a:noFill/>
        </p:spPr>
      </p:pic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2209800" y="2514600"/>
            <a:ext cx="3429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dirty="0"/>
              <a:t>A two-tier </a:t>
            </a:r>
            <a:r>
              <a:rPr lang="en-US" sz="2000" dirty="0" smtClean="0"/>
              <a:t>small-cell network</a:t>
            </a:r>
            <a:endParaRPr lang="el-GR" sz="2000" dirty="0"/>
          </a:p>
        </p:txBody>
      </p:sp>
      <p:sp>
        <p:nvSpPr>
          <p:cNvPr id="6151" name="Rectangle 19"/>
          <p:cNvSpPr>
            <a:spLocks noChangeArrowheads="1"/>
          </p:cNvSpPr>
          <p:nvPr/>
        </p:nvSpPr>
        <p:spPr bwMode="auto">
          <a:xfrm>
            <a:off x="1447800" y="5881688"/>
            <a:ext cx="495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/>
              <a:t>Chandrasekhar</a:t>
            </a:r>
            <a:r>
              <a:rPr lang="en-US" i="1"/>
              <a:t> et al., IEEE Comm. Mag., 2008</a:t>
            </a:r>
            <a:endParaRPr lang="el-GR" i="1"/>
          </a:p>
        </p:txBody>
      </p:sp>
    </p:spTree>
    <p:extLst>
      <p:ext uri="{BB962C8B-B14F-4D97-AF65-F5344CB8AC3E}">
        <p14:creationId xmlns:p14="http://schemas.microsoft.com/office/powerpoint/2010/main" val="142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ABE651-B98A-49CB-B065-30978E8F3B47}" type="slidenum">
              <a:rPr lang="el-GR" smtClean="0">
                <a:solidFill>
                  <a:schemeClr val="bg1"/>
                </a:solidFill>
              </a:rPr>
              <a:pPr/>
              <a:t>65</a:t>
            </a:fld>
            <a:endParaRPr lang="el-GR" smtClean="0">
              <a:solidFill>
                <a:schemeClr val="bg1"/>
              </a:solidFill>
            </a:endParaRPr>
          </a:p>
        </p:txBody>
      </p:sp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/>
              <a:t>Problem Statement (1)</a:t>
            </a:r>
            <a:endParaRPr lang="el-GR" sz="3200" dirty="0" smtClean="0"/>
          </a:p>
        </p:txBody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525" y="4075534"/>
            <a:ext cx="7693025" cy="252714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Players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smtClean="0">
                <a:sym typeface="Wingdings" pitchFamily="2" charset="2"/>
              </a:rPr>
              <a:t>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1</a:t>
            </a:r>
            <a:r>
              <a:rPr lang="el-GR" sz="2400" i="1" baseline="-25000" dirty="0" smtClean="0"/>
              <a:t> </a:t>
            </a:r>
            <a:r>
              <a:rPr lang="en-US" sz="2400" i="1" dirty="0" err="1" smtClean="0"/>
              <a:t>Macrocell</a:t>
            </a:r>
            <a:r>
              <a:rPr lang="en-US" sz="2400" i="1" dirty="0" smtClean="0"/>
              <a:t> Mobile Nodes (MNs), N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Small Cell Mobile Nodes (SCMNs)</a:t>
            </a:r>
            <a:endParaRPr lang="en-US" sz="2400" i="1" dirty="0" smtClean="0"/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Strategy</a:t>
            </a:r>
            <a:r>
              <a:rPr lang="en-US" sz="2400" dirty="0" smtClean="0">
                <a:solidFill>
                  <a:srgbClr val="CC33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Selection of the transmission power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MN: </a:t>
            </a:r>
            <a:r>
              <a:rPr lang="en-US" sz="2000" i="1" dirty="0" smtClean="0">
                <a:sym typeface="Wingdings" pitchFamily="2" charset="2"/>
              </a:rPr>
              <a:t>P</a:t>
            </a:r>
            <a:r>
              <a:rPr lang="en-US" sz="2000" i="1" baseline="-25000" dirty="0" smtClean="0">
                <a:sym typeface="Wingdings" pitchFamily="2" charset="2"/>
              </a:rPr>
              <a:t>i</a:t>
            </a:r>
            <a:r>
              <a:rPr lang="en-US" sz="2000" baseline="-25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 [0,P</a:t>
            </a:r>
            <a:r>
              <a:rPr lang="en-US" sz="2000" baseline="-25000" dirty="0" smtClean="0">
                <a:sym typeface="Symbol" pitchFamily="18" charset="2"/>
              </a:rPr>
              <a:t>max</a:t>
            </a:r>
            <a:r>
              <a:rPr lang="en-US" sz="2000" dirty="0" smtClean="0">
                <a:sym typeface="Symbol" pitchFamily="18" charset="2"/>
              </a:rPr>
              <a:t>]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SCMN: </a:t>
            </a:r>
            <a:r>
              <a:rPr lang="en-US" sz="2000" i="1" dirty="0" smtClean="0">
                <a:sym typeface="Wingdings" pitchFamily="2" charset="2"/>
              </a:rPr>
              <a:t>P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 [0,SCP</a:t>
            </a:r>
            <a:r>
              <a:rPr lang="en-US" sz="2000" baseline="-25000" dirty="0" smtClean="0">
                <a:sym typeface="Symbol" pitchFamily="18" charset="2"/>
              </a:rPr>
              <a:t>max</a:t>
            </a:r>
            <a:r>
              <a:rPr lang="en-US" sz="2000" dirty="0" smtClean="0">
                <a:sym typeface="Symbol" pitchFamily="18" charset="2"/>
              </a:rPr>
              <a:t>]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Utility function…</a:t>
            </a:r>
            <a:endParaRPr lang="en-US" dirty="0">
              <a:sym typeface="Wingdings" pitchFamily="2" charset="2"/>
            </a:endParaRPr>
          </a:p>
          <a:p>
            <a:pPr lvl="1" eaLnBrk="1" hangingPunct="1"/>
            <a:endParaRPr lang="en-US" sz="2000" dirty="0" smtClean="0">
              <a:sym typeface="Symbol" pitchFamily="18" charset="2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88" y="2324604"/>
            <a:ext cx="8467753" cy="159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6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6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6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637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Problem Statement </a:t>
            </a:r>
            <a:r>
              <a:rPr lang="en-US" sz="3200" dirty="0" smtClean="0"/>
              <a:t>(2)</a:t>
            </a:r>
            <a:endParaRPr lang="el-GR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8" y="2324604"/>
            <a:ext cx="8467753" cy="15957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2DFD-70B8-4AA0-8205-7215822ECCD7}" type="slidenum">
              <a:rPr lang="el-GR" altLang="en-US" smtClean="0"/>
              <a:pPr>
                <a:defRPr/>
              </a:pPr>
              <a:t>66</a:t>
            </a:fld>
            <a:endParaRPr lang="el-GR" alt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6" y="4080047"/>
            <a:ext cx="4501896" cy="973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5962" y="5524590"/>
            <a:ext cx="685800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MN Utility: throughput-based</a:t>
            </a:r>
          </a:p>
          <a:p>
            <a:pPr marL="342900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SCMN Utility: throughput minus a linear pricing of the transmission power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50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A66E10-8524-4DE9-8806-DCDD9995E816}" type="slidenum">
              <a:rPr lang="el-GR" smtClean="0">
                <a:latin typeface="Arial" charset="0"/>
                <a:cs typeface="Arial" charset="0"/>
              </a:rPr>
              <a:pPr/>
              <a:t>67</a:t>
            </a:fld>
            <a:endParaRPr lang="el-GR" smtClean="0">
              <a:latin typeface="Arial" charset="0"/>
              <a:cs typeface="Arial" charset="0"/>
            </a:endParaRPr>
          </a:p>
        </p:txBody>
      </p:sp>
      <p:sp>
        <p:nvSpPr>
          <p:cNvPr id="1167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/>
              <a:t>Problem Statement </a:t>
            </a:r>
            <a:r>
              <a:rPr lang="en-US" sz="3200" dirty="0" smtClean="0"/>
              <a:t>(3)</a:t>
            </a:r>
            <a:endParaRPr lang="el-GR" sz="3200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924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i="1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MNs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will be mostly used for voice, inelastic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high(</a:t>
            </a:r>
            <a:r>
              <a:rPr lang="en-US" sz="2000" dirty="0" err="1" smtClean="0"/>
              <a:t>er</a:t>
            </a:r>
            <a:r>
              <a:rPr lang="en-US" sz="2000" dirty="0" smtClean="0"/>
              <a:t>) priority to be served by the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use any transmission power up to </a:t>
            </a:r>
            <a:r>
              <a:rPr lang="en-US" sz="2000" i="1" dirty="0" err="1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000" dirty="0" smtClean="0">
                <a:solidFill>
                  <a:srgbClr val="FF0000"/>
                </a:solidFill>
              </a:rPr>
              <a:t> without pricing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low(</a:t>
            </a:r>
            <a:r>
              <a:rPr lang="en-US" sz="2000" dirty="0" err="1" smtClean="0"/>
              <a:t>er</a:t>
            </a:r>
            <a:r>
              <a:rPr lang="en-US" sz="2000" dirty="0" smtClean="0"/>
              <a:t>) </a:t>
            </a:r>
            <a:r>
              <a:rPr lang="en-US" sz="2000" dirty="0" err="1" smtClean="0"/>
              <a:t>QoS</a:t>
            </a:r>
            <a:r>
              <a:rPr lang="en-US" sz="2000" dirty="0" smtClean="0"/>
              <a:t> demands (than small cells)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FF0000"/>
                </a:solidFill>
              </a:rPr>
              <a:t>SINR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endParaRPr lang="en-US" sz="2000" baseline="-250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/>
              <a:t>N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SCMNs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SCMNs should not create high interference to MNs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pricing is used to discourage them from creating high interference to the </a:t>
            </a:r>
            <a:r>
              <a:rPr lang="en-US" sz="2000" dirty="0" err="1" smtClean="0">
                <a:solidFill>
                  <a:srgbClr val="FF0000"/>
                </a:solidFill>
              </a:rPr>
              <a:t>macrocell</a:t>
            </a:r>
            <a:r>
              <a:rPr lang="en-US" sz="2000" dirty="0" smtClean="0">
                <a:solidFill>
                  <a:srgbClr val="FF0000"/>
                </a:solidFill>
              </a:rPr>
              <a:t>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focus on data </a:t>
            </a:r>
            <a:r>
              <a:rPr lang="en-US" sz="2000" dirty="0" err="1" smtClean="0"/>
              <a:t>services</a:t>
            </a:r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err="1" smtClean="0"/>
              <a:t>high</a:t>
            </a:r>
            <a:r>
              <a:rPr lang="en-US" sz="2000" dirty="0" smtClean="0"/>
              <a:t>(</a:t>
            </a:r>
            <a:r>
              <a:rPr lang="en-US" sz="2000" dirty="0" err="1" smtClean="0"/>
              <a:t>er</a:t>
            </a:r>
            <a:r>
              <a:rPr lang="en-US" sz="2000" dirty="0" smtClean="0"/>
              <a:t>) </a:t>
            </a:r>
            <a:r>
              <a:rPr lang="en-US" sz="2000" dirty="0" err="1" smtClean="0"/>
              <a:t>QoS</a:t>
            </a:r>
            <a:r>
              <a:rPr lang="en-US" sz="2000" dirty="0" smtClean="0"/>
              <a:t> demands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No </a:t>
            </a:r>
            <a:r>
              <a:rPr lang="en-US" sz="2000" dirty="0" err="1" smtClean="0">
                <a:solidFill>
                  <a:srgbClr val="FF0000"/>
                </a:solidFill>
              </a:rPr>
              <a:t>SINR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max</a:t>
            </a:r>
            <a:endParaRPr lang="el-GR" sz="20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535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Contributions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997042" cy="3724275"/>
          </a:xfrm>
        </p:spPr>
        <p:txBody>
          <a:bodyPr/>
          <a:lstStyle/>
          <a:p>
            <a:r>
              <a:rPr lang="en-US" dirty="0"/>
              <a:t>We show that the game has at least one NE</a:t>
            </a:r>
          </a:p>
          <a:p>
            <a:r>
              <a:rPr lang="en-US" dirty="0" smtClean="0"/>
              <a:t>We propose a distributed scheme to find a NE</a:t>
            </a:r>
          </a:p>
          <a:p>
            <a:pPr lvl="1"/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best responses</a:t>
            </a:r>
          </a:p>
          <a:p>
            <a:r>
              <a:rPr lang="en-US" dirty="0" smtClean="0"/>
              <a:t>We derive conditions for the NE uniqueness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5A74-C985-4DC3-8BD6-49175EEB170F}" type="slidenum">
              <a:rPr lang="el-GR" altLang="en-US" smtClean="0"/>
              <a:pPr>
                <a:defRPr/>
              </a:pPr>
              <a:t>68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365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Best Responses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5576668" cy="4348089"/>
          </a:xfrm>
        </p:spPr>
        <p:txBody>
          <a:bodyPr/>
          <a:lstStyle/>
          <a:p>
            <a:r>
              <a:rPr lang="en-US" dirty="0" smtClean="0"/>
              <a:t>If column player plays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</a:p>
          <a:p>
            <a:pPr lvl="1"/>
            <a:r>
              <a:rPr lang="en-US" dirty="0" smtClean="0"/>
              <a:t>the best response of row player     is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dirty="0" smtClean="0"/>
              <a:t> If column player plays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 </a:t>
            </a:r>
            <a:r>
              <a:rPr lang="en-US" dirty="0"/>
              <a:t>best response of row player </a:t>
            </a:r>
            <a:r>
              <a:rPr lang="en-US" dirty="0" smtClean="0"/>
              <a:t>     is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If row player plays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, </a:t>
            </a:r>
            <a:r>
              <a:rPr lang="en-US" dirty="0"/>
              <a:t>the best response of </a:t>
            </a:r>
            <a:r>
              <a:rPr lang="en-US" dirty="0" smtClean="0"/>
              <a:t>row </a:t>
            </a:r>
            <a:r>
              <a:rPr lang="en-US" dirty="0"/>
              <a:t>player is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</a:p>
          <a:p>
            <a:r>
              <a:rPr lang="en-US" dirty="0" smtClean="0"/>
              <a:t>Using them, we can find the NE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69</a:t>
            </a:fld>
            <a:endParaRPr lang="el-G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48" y="2322997"/>
            <a:ext cx="3543300" cy="28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6217920" y="3868616"/>
            <a:ext cx="1336431" cy="23915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6218841" y="4702995"/>
            <a:ext cx="2447769" cy="1561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50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MMLab</a:t>
            </a:r>
            <a:r>
              <a:rPr lang="en-US" dirty="0" smtClean="0"/>
              <a:t>: other Research Areas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2362200"/>
            <a:ext cx="8215951" cy="3724275"/>
          </a:xfrm>
        </p:spPr>
        <p:txBody>
          <a:bodyPr/>
          <a:lstStyle/>
          <a:p>
            <a:pPr lvl="1"/>
            <a:endParaRPr lang="en-US" altLang="en-US" sz="2000" dirty="0" smtClean="0"/>
          </a:p>
          <a:p>
            <a:pPr lvl="1"/>
            <a:r>
              <a:rPr lang="en-US" altLang="en-US" dirty="0"/>
              <a:t>Future Internet Architecture</a:t>
            </a:r>
          </a:p>
          <a:p>
            <a:pPr lvl="2"/>
            <a:r>
              <a:rPr lang="en-US" altLang="en-US" sz="1800" b="1" dirty="0" smtClean="0"/>
              <a:t>Information-Centric Networking</a:t>
            </a:r>
          </a:p>
          <a:p>
            <a:pPr lvl="1"/>
            <a:endParaRPr lang="en-US" altLang="en-US" sz="1000" dirty="0" smtClean="0"/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Internet of Things</a:t>
            </a:r>
          </a:p>
          <a:p>
            <a:pPr lvl="1"/>
            <a:endParaRPr lang="en-US" altLang="en-US" sz="1000" dirty="0" smtClean="0"/>
          </a:p>
          <a:p>
            <a:pPr lvl="1"/>
            <a:r>
              <a:rPr lang="en-US" altLang="en-US" dirty="0" smtClean="0"/>
              <a:t>Network Security</a:t>
            </a:r>
          </a:p>
          <a:p>
            <a:pPr lvl="1"/>
            <a:endParaRPr lang="en-US" altLang="en-US" sz="1000" dirty="0" smtClean="0"/>
          </a:p>
          <a:p>
            <a:pPr lvl="1"/>
            <a:r>
              <a:rPr lang="en-US" altLang="en-US" dirty="0" smtClean="0"/>
              <a:t>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7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215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100" dirty="0" smtClean="0"/>
              <a:t>Analysis (1)</a:t>
            </a:r>
            <a:endParaRPr lang="el-GR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8" y="2324604"/>
            <a:ext cx="8467753" cy="15957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2DFD-70B8-4AA0-8205-7215822ECCD7}" type="slidenum">
              <a:rPr lang="el-GR" altLang="en-US" smtClean="0"/>
              <a:pPr>
                <a:defRPr/>
              </a:pPr>
              <a:t>70</a:t>
            </a:fld>
            <a:endParaRPr lang="el-GR" alt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0" y="5555722"/>
            <a:ext cx="3850248" cy="608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96" y="6217447"/>
            <a:ext cx="5725668" cy="6080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605053" y="5111141"/>
            <a:ext cx="4769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Best Response Dynamics Scheme</a:t>
            </a:r>
            <a:endParaRPr lang="el-GR" sz="2200" dirty="0"/>
          </a:p>
        </p:txBody>
      </p:sp>
      <p:cxnSp>
        <p:nvCxnSpPr>
          <p:cNvPr id="12" name="Straight Arrow Connector 11"/>
          <p:cNvCxnSpPr>
            <a:stCxn id="5" idx="2"/>
          </p:cNvCxnSpPr>
          <p:nvPr/>
        </p:nvCxnSpPr>
        <p:spPr bwMode="auto">
          <a:xfrm flipH="1">
            <a:off x="3537279" y="3920309"/>
            <a:ext cx="1441786" cy="193907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7230979" y="3922295"/>
            <a:ext cx="348916" cy="227396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6" y="4080047"/>
            <a:ext cx="4501896" cy="973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2690" y="5643369"/>
            <a:ext cx="3376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F&amp;M,  [TVT,1993]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5266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Analysis (2)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2DFD-70B8-4AA0-8205-7215822ECCD7}" type="slidenum">
              <a:rPr lang="el-GR" altLang="en-US" smtClean="0"/>
              <a:pPr>
                <a:defRPr/>
              </a:pPr>
              <a:t>71</a:t>
            </a:fld>
            <a:endParaRPr lang="el-GR" alt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1" y="2469785"/>
            <a:ext cx="8078490" cy="28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Some Results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Cell Forum/3GPP parameters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Efficient coexistence at the NE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2DFD-70B8-4AA0-8205-7215822ECCD7}" type="slidenum">
              <a:rPr lang="el-GR" altLang="en-US" smtClean="0"/>
              <a:pPr>
                <a:defRPr/>
              </a:pPr>
              <a:t>72</a:t>
            </a:fld>
            <a:endParaRPr lang="el-G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8" y="2869281"/>
            <a:ext cx="3718560" cy="30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44" y="2809375"/>
            <a:ext cx="40195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1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Price-Based Resource Allocation </a:t>
            </a:r>
            <a:r>
              <a:rPr lang="en-US" dirty="0" smtClean="0"/>
              <a:t>for Spectrum-Sharing </a:t>
            </a:r>
            <a:r>
              <a:rPr lang="en-US" dirty="0" err="1"/>
              <a:t>Femtocell</a:t>
            </a:r>
            <a:r>
              <a:rPr lang="en-US" dirty="0"/>
              <a:t> Networks: </a:t>
            </a:r>
            <a:r>
              <a:rPr lang="en-US" dirty="0" smtClean="0"/>
              <a:t>A </a:t>
            </a:r>
            <a:r>
              <a:rPr lang="en-US" dirty="0" err="1" smtClean="0"/>
              <a:t>Stackelberg</a:t>
            </a:r>
            <a:r>
              <a:rPr lang="en-US" dirty="0" smtClean="0"/>
              <a:t> Game Approach</a:t>
            </a:r>
          </a:p>
          <a:p>
            <a:pPr lvl="1"/>
            <a:r>
              <a:rPr lang="nl-NL" dirty="0"/>
              <a:t>Xin </a:t>
            </a:r>
            <a:r>
              <a:rPr lang="nl-NL" dirty="0" smtClean="0"/>
              <a:t>Kang, </a:t>
            </a:r>
            <a:r>
              <a:rPr lang="nl-NL" dirty="0"/>
              <a:t>Rui </a:t>
            </a:r>
            <a:r>
              <a:rPr lang="nl-NL" dirty="0" smtClean="0"/>
              <a:t>Zhang, Mehul Motani, </a:t>
            </a:r>
            <a:r>
              <a:rPr lang="en-US" i="1" dirty="0" smtClean="0"/>
              <a:t>IEEE Journal</a:t>
            </a:r>
            <a:r>
              <a:rPr lang="en-US" dirty="0" smtClean="0"/>
              <a:t> on </a:t>
            </a:r>
            <a:r>
              <a:rPr lang="en-US" i="1" dirty="0" smtClean="0"/>
              <a:t>Selected </a:t>
            </a:r>
            <a:r>
              <a:rPr lang="en-US" i="1" dirty="0"/>
              <a:t>Areas </a:t>
            </a:r>
            <a:r>
              <a:rPr lang="en-US" i="1" dirty="0" smtClean="0"/>
              <a:t>in Communications, 2012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73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120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System Setup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74</a:t>
            </a:fld>
            <a:endParaRPr lang="el-G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0" y="2208481"/>
            <a:ext cx="62103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Problem Statement (1)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/>
              <a:t>m</a:t>
            </a:r>
            <a:r>
              <a:rPr lang="en-US" dirty="0" err="1" smtClean="0"/>
              <a:t>acrocell</a:t>
            </a:r>
            <a:r>
              <a:rPr lang="en-US" dirty="0" smtClean="0"/>
              <a:t> BS, </a:t>
            </a:r>
            <a:r>
              <a:rPr lang="en-US" i="1" dirty="0" smtClean="0"/>
              <a:t>N</a:t>
            </a:r>
            <a:r>
              <a:rPr lang="en-US" dirty="0" smtClean="0"/>
              <a:t> small </a:t>
            </a:r>
            <a:r>
              <a:rPr lang="en-US" dirty="0"/>
              <a:t>c</a:t>
            </a:r>
            <a:r>
              <a:rPr lang="en-US" dirty="0" smtClean="0"/>
              <a:t>ells, uplink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dirty="0"/>
              <a:t> interference that the MBS can tolerate is </a:t>
            </a:r>
            <a:r>
              <a:rPr lang="en-US" i="1" dirty="0" smtClean="0"/>
              <a:t>Q</a:t>
            </a:r>
          </a:p>
          <a:p>
            <a:pPr lvl="1"/>
            <a:r>
              <a:rPr lang="en-US" dirty="0" smtClean="0"/>
              <a:t>the aggregate interference </a:t>
            </a:r>
            <a:r>
              <a:rPr lang="en-US" dirty="0"/>
              <a:t>from all the </a:t>
            </a:r>
            <a:r>
              <a:rPr lang="en-US" dirty="0" smtClean="0"/>
              <a:t>small cell users </a:t>
            </a:r>
            <a:r>
              <a:rPr lang="en-US" dirty="0"/>
              <a:t>should not be larger than </a:t>
            </a:r>
            <a:r>
              <a:rPr lang="en-US" i="1" dirty="0" smtClean="0"/>
              <a:t>Q</a:t>
            </a:r>
          </a:p>
          <a:p>
            <a:pPr lvl="1"/>
            <a:r>
              <a:rPr lang="en-US" dirty="0" smtClean="0"/>
              <a:t>to protect </a:t>
            </a:r>
            <a:r>
              <a:rPr lang="en-US" dirty="0"/>
              <a:t>itself through pricing the interference from the </a:t>
            </a:r>
            <a:r>
              <a:rPr lang="en-US" dirty="0" smtClean="0"/>
              <a:t>small cell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75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860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Problem Statement 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05886"/>
          </a:xfrm>
        </p:spPr>
        <p:txBody>
          <a:bodyPr/>
          <a:lstStyle/>
          <a:p>
            <a:r>
              <a:rPr lang="en-US" dirty="0"/>
              <a:t>the MBS’s objective is to maximize its </a:t>
            </a:r>
            <a:r>
              <a:rPr lang="en-US" dirty="0" smtClean="0">
                <a:solidFill>
                  <a:srgbClr val="FF0000"/>
                </a:solidFill>
              </a:rPr>
              <a:t>revenue</a:t>
            </a:r>
            <a:r>
              <a:rPr lang="en-US" dirty="0" smtClean="0"/>
              <a:t> obtained </a:t>
            </a:r>
            <a:r>
              <a:rPr lang="en-US" dirty="0"/>
              <a:t>from selling the interference quota to </a:t>
            </a:r>
            <a:r>
              <a:rPr lang="en-US" dirty="0" smtClean="0"/>
              <a:t>small cell users</a:t>
            </a:r>
          </a:p>
          <a:p>
            <a:pPr lvl="1"/>
            <a:r>
              <a:rPr lang="el-GR" b="1" dirty="0" smtClean="0"/>
              <a:t>μ</a:t>
            </a:r>
            <a:r>
              <a:rPr lang="el-GR" dirty="0" smtClean="0"/>
              <a:t>: </a:t>
            </a:r>
            <a:r>
              <a:rPr lang="en-US" dirty="0" smtClean="0"/>
              <a:t>interference price vector, </a:t>
            </a:r>
            <a:r>
              <a:rPr lang="en-US" b="1" dirty="0" smtClean="0"/>
              <a:t>p</a:t>
            </a:r>
            <a:r>
              <a:rPr lang="en-US" dirty="0" smtClean="0"/>
              <a:t>: power vector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76</a:t>
            </a:fld>
            <a:endParaRPr lang="el-G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48" y="4126887"/>
            <a:ext cx="344043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94" y="4946553"/>
            <a:ext cx="30289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3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Problem Statement </a:t>
            </a:r>
            <a:r>
              <a:rPr lang="en-US" sz="3200" dirty="0" smtClean="0"/>
              <a:t>(3)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utility for </a:t>
            </a:r>
            <a:r>
              <a:rPr lang="en-US" dirty="0" smtClean="0"/>
              <a:t>small cell user </a:t>
            </a:r>
            <a:r>
              <a:rPr lang="en-US" i="1" dirty="0"/>
              <a:t>i 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r>
              <a:rPr lang="en-US" i="1" dirty="0"/>
              <a:t>λ</a:t>
            </a:r>
            <a:r>
              <a:rPr lang="en-US" sz="1800" i="1" dirty="0"/>
              <a:t>i</a:t>
            </a:r>
            <a:r>
              <a:rPr lang="en-US" dirty="0"/>
              <a:t> is the utility gain per unit transmission rate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77</a:t>
            </a:fld>
            <a:endParaRPr lang="el-G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86" y="3808756"/>
            <a:ext cx="405384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89" y="4078458"/>
            <a:ext cx="14935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38" y="3032902"/>
            <a:ext cx="6134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28" y="5040191"/>
            <a:ext cx="265366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Stackelberg</a:t>
            </a:r>
            <a:r>
              <a:rPr lang="en-US" sz="3200" dirty="0"/>
              <a:t> </a:t>
            </a:r>
            <a:r>
              <a:rPr lang="en-US" sz="3200" dirty="0" smtClean="0"/>
              <a:t>Game (1)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optimization problems </a:t>
            </a:r>
            <a:r>
              <a:rPr lang="en-US" dirty="0"/>
              <a:t>form a </a:t>
            </a:r>
            <a:r>
              <a:rPr lang="en-US" dirty="0" err="1">
                <a:solidFill>
                  <a:srgbClr val="FF0000"/>
                </a:solidFill>
              </a:rPr>
              <a:t>Stackelberg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game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1 leader (MBS)-</a:t>
            </a:r>
            <a:r>
              <a:rPr lang="en-US" i="1" dirty="0" smtClean="0"/>
              <a:t>N</a:t>
            </a:r>
            <a:r>
              <a:rPr lang="en-US" dirty="0" smtClean="0"/>
              <a:t> followers (small cells) game</a:t>
            </a:r>
          </a:p>
          <a:p>
            <a:r>
              <a:rPr lang="en-US" dirty="0" smtClean="0"/>
              <a:t>Solution concept:</a:t>
            </a:r>
            <a:r>
              <a:rPr lang="en-US" b="1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Stackelberg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Equilibrium </a:t>
            </a:r>
            <a:r>
              <a:rPr lang="en-US" dirty="0"/>
              <a:t>(SE) point(s) </a:t>
            </a:r>
          </a:p>
          <a:p>
            <a:pPr lvl="1"/>
            <a:r>
              <a:rPr lang="en-US" dirty="0" smtClean="0"/>
              <a:t>neither </a:t>
            </a:r>
            <a:r>
              <a:rPr lang="en-US" dirty="0"/>
              <a:t>the leader (MBS) nor the followers </a:t>
            </a:r>
            <a:r>
              <a:rPr lang="en-US" dirty="0" smtClean="0"/>
              <a:t>(small cell users</a:t>
            </a:r>
            <a:r>
              <a:rPr lang="en-US" dirty="0"/>
              <a:t>) have incentives to </a:t>
            </a:r>
            <a:r>
              <a:rPr lang="en-US" dirty="0" smtClean="0"/>
              <a:t>deviate</a:t>
            </a:r>
            <a:r>
              <a:rPr lang="en-US" dirty="0"/>
              <a:t> </a:t>
            </a:r>
            <a:r>
              <a:rPr lang="en-US" dirty="0" smtClean="0"/>
              <a:t>at the 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78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753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Stackelberg</a:t>
            </a:r>
            <a:r>
              <a:rPr lang="en-US" sz="3200" dirty="0"/>
              <a:t> Game </a:t>
            </a:r>
            <a:r>
              <a:rPr lang="en-US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Sequential</a:t>
            </a:r>
            <a:r>
              <a:rPr lang="en-US" dirty="0" smtClean="0"/>
              <a:t> game</a:t>
            </a:r>
          </a:p>
          <a:p>
            <a:r>
              <a:rPr lang="en-US" dirty="0" smtClean="0"/>
              <a:t>The </a:t>
            </a:r>
            <a:r>
              <a:rPr lang="en-US" dirty="0"/>
              <a:t>MBS (leader) imposes a set of prices on per unit of received interference power from each </a:t>
            </a:r>
            <a:r>
              <a:rPr lang="en-US" dirty="0" smtClean="0"/>
              <a:t>small cell user</a:t>
            </a:r>
          </a:p>
          <a:p>
            <a:r>
              <a:rPr lang="en-US" dirty="0" smtClean="0"/>
              <a:t>Then</a:t>
            </a:r>
            <a:r>
              <a:rPr lang="en-US" dirty="0"/>
              <a:t>, the </a:t>
            </a:r>
            <a:r>
              <a:rPr lang="en-US" dirty="0" smtClean="0"/>
              <a:t>small cell </a:t>
            </a:r>
            <a:r>
              <a:rPr lang="en-US" dirty="0"/>
              <a:t>users (followers) update their </a:t>
            </a:r>
            <a:r>
              <a:rPr lang="en-US" dirty="0" smtClean="0"/>
              <a:t>powers to </a:t>
            </a:r>
            <a:r>
              <a:rPr lang="en-US" dirty="0"/>
              <a:t>maximize their </a:t>
            </a:r>
            <a:r>
              <a:rPr lang="en-US" dirty="0">
                <a:solidFill>
                  <a:srgbClr val="FF0000"/>
                </a:solidFill>
              </a:rPr>
              <a:t>individual</a:t>
            </a:r>
            <a:r>
              <a:rPr lang="en-US" dirty="0"/>
              <a:t> utilities based on the assigned interference prices</a:t>
            </a:r>
            <a:endParaRPr lang="el-GR" dirty="0"/>
          </a:p>
          <a:p>
            <a:r>
              <a:rPr lang="en-US" dirty="0" smtClean="0"/>
              <a:t>Does the game admit a SE? Can we find it?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79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350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FP7 Research Projects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2362200"/>
            <a:ext cx="8775509" cy="3724275"/>
          </a:xfrm>
        </p:spPr>
        <p:txBody>
          <a:bodyPr/>
          <a:lstStyle/>
          <a:p>
            <a:pPr lvl="1"/>
            <a:r>
              <a:rPr lang="en-US" altLang="en-US" sz="2000" b="1" dirty="0"/>
              <a:t>EIFFEL</a:t>
            </a:r>
            <a:r>
              <a:rPr lang="en-US" altLang="en-US" sz="2000" dirty="0"/>
              <a:t>: Evolved Internet Future For European Leadership (</a:t>
            </a:r>
            <a:r>
              <a:rPr lang="en-US" altLang="en-US" sz="2000" dirty="0" err="1"/>
              <a:t>SSA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b="1" dirty="0" smtClean="0"/>
              <a:t>Euro-NF</a:t>
            </a:r>
            <a:r>
              <a:rPr lang="en-US" altLang="en-US" sz="2000" dirty="0"/>
              <a:t>: Anticipating the Network of the Future-From Theory to Design (</a:t>
            </a:r>
            <a:r>
              <a:rPr lang="en-US" altLang="en-US" sz="2000" b="1" i="1" dirty="0"/>
              <a:t>Network of Excellence</a:t>
            </a:r>
            <a:r>
              <a:rPr lang="en-US" altLang="en-US" sz="2000" dirty="0"/>
              <a:t>)</a:t>
            </a:r>
          </a:p>
          <a:p>
            <a:pPr lvl="2"/>
            <a:r>
              <a:rPr lang="el-GR" altLang="en-US" sz="1800" dirty="0"/>
              <a:t>(</a:t>
            </a:r>
            <a:r>
              <a:rPr lang="en-US" altLang="en-US" sz="1800" dirty="0"/>
              <a:t>Internal) Specific Joint Research Projects</a:t>
            </a:r>
          </a:p>
          <a:p>
            <a:pPr lvl="3"/>
            <a:r>
              <a:rPr lang="en-US" altLang="en-US" sz="1600" b="1" dirty="0"/>
              <a:t>ASPECTS: </a:t>
            </a:r>
            <a:r>
              <a:rPr lang="en-US" altLang="en-US" sz="1600" dirty="0"/>
              <a:t>Agile </a:t>
            </a:r>
            <a:r>
              <a:rPr lang="en-US" altLang="en-US" sz="1600" dirty="0" err="1"/>
              <a:t>SPECTRum</a:t>
            </a:r>
            <a:r>
              <a:rPr lang="en-US" altLang="en-US" sz="1600" dirty="0"/>
              <a:t> Security ()</a:t>
            </a:r>
          </a:p>
          <a:p>
            <a:pPr lvl="3"/>
            <a:r>
              <a:rPr lang="en-US" altLang="en-US" sz="1600" b="1" dirty="0" err="1"/>
              <a:t>GOVPIMIT</a:t>
            </a:r>
            <a:r>
              <a:rPr lang="en-US" altLang="en-US" sz="1600" b="1" dirty="0"/>
              <a:t>: </a:t>
            </a:r>
            <a:r>
              <a:rPr lang="en-US" altLang="en-US" sz="1600" dirty="0"/>
              <a:t>Governance &amp; Privacy Implications of the ‘Internet of Things’</a:t>
            </a:r>
          </a:p>
          <a:p>
            <a:pPr lvl="3"/>
            <a:r>
              <a:rPr lang="en-US" altLang="en-US" sz="1600" b="1" dirty="0"/>
              <a:t>E-Key-Nets: </a:t>
            </a:r>
            <a:r>
              <a:rPr lang="en-US" altLang="en-US" sz="1600" dirty="0"/>
              <a:t>Energy-Aware Key Management in Mobile Wireless Sensor Networks</a:t>
            </a:r>
          </a:p>
          <a:p>
            <a:pPr lvl="3"/>
            <a:endParaRPr lang="en-US" altLang="en-US" sz="1600" dirty="0"/>
          </a:p>
          <a:p>
            <a:pPr lvl="1"/>
            <a:r>
              <a:rPr lang="en-US" altLang="en-US" sz="2000" b="1" dirty="0" err="1"/>
              <a:t>PSIRP</a:t>
            </a:r>
            <a:r>
              <a:rPr lang="en-US" altLang="en-US" sz="2000" b="1" dirty="0"/>
              <a:t>: </a:t>
            </a:r>
            <a:r>
              <a:rPr lang="en-US" altLang="en-US" sz="2000" dirty="0"/>
              <a:t>Publish-Subscribe Internet Routing Paradigm (STREP)</a:t>
            </a:r>
          </a:p>
          <a:p>
            <a:pPr lvl="1"/>
            <a:r>
              <a:rPr lang="en-US" altLang="en-US" sz="2000" b="1" dirty="0" smtClean="0"/>
              <a:t>PURSUIT</a:t>
            </a:r>
            <a:r>
              <a:rPr lang="en-US" altLang="en-US" sz="2000" b="1" dirty="0"/>
              <a:t>: </a:t>
            </a:r>
            <a:r>
              <a:rPr lang="en-US" altLang="en-US" sz="2000" dirty="0"/>
              <a:t>Publish-Subscribe Internet Technology (STREP)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549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Sparsely Deployed Scenario (1)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mutual interference between any pair of </a:t>
            </a:r>
            <a:r>
              <a:rPr lang="en-US" dirty="0" smtClean="0"/>
              <a:t>small cells is negligible and </a:t>
            </a:r>
            <a:r>
              <a:rPr lang="en-US" dirty="0"/>
              <a:t>thus </a:t>
            </a:r>
            <a:r>
              <a:rPr lang="en-US" dirty="0" smtClean="0"/>
              <a:t>ignored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(+)</a:t>
            </a:r>
            <a:r>
              <a:rPr lang="en-US" dirty="0" smtClean="0"/>
              <a:t> We can get </a:t>
            </a:r>
            <a:r>
              <a:rPr lang="en-US" dirty="0" smtClean="0">
                <a:solidFill>
                  <a:srgbClr val="FF0000"/>
                </a:solidFill>
              </a:rPr>
              <a:t>complex</a:t>
            </a:r>
            <a:r>
              <a:rPr lang="en-US" dirty="0" smtClean="0"/>
              <a:t> closed-form price </a:t>
            </a:r>
            <a:r>
              <a:rPr lang="en-US" dirty="0"/>
              <a:t>and power allocation </a:t>
            </a:r>
            <a:r>
              <a:rPr lang="en-US" dirty="0" smtClean="0"/>
              <a:t>solutions </a:t>
            </a:r>
            <a:r>
              <a:rPr lang="en-US" dirty="0"/>
              <a:t>for the formulated </a:t>
            </a:r>
            <a:r>
              <a:rPr lang="en-US" dirty="0" err="1"/>
              <a:t>Stackelberg</a:t>
            </a:r>
            <a:r>
              <a:rPr lang="en-US" dirty="0"/>
              <a:t> </a:t>
            </a:r>
            <a:r>
              <a:rPr lang="en-US" dirty="0" smtClean="0"/>
              <a:t>game</a:t>
            </a:r>
          </a:p>
          <a:p>
            <a:r>
              <a:rPr lang="en-US" dirty="0" smtClean="0"/>
              <a:t>Two approaches: uniform pricing vs. non-uniform pricing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160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Sparsely Deployed </a:t>
            </a:r>
            <a:r>
              <a:rPr lang="en-US" sz="3200" dirty="0" smtClean="0"/>
              <a:t>Scenario 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non-uniform</a:t>
            </a:r>
            <a:r>
              <a:rPr lang="en-US" dirty="0"/>
              <a:t> pricing scheme </a:t>
            </a:r>
            <a:endParaRPr lang="en-US" dirty="0" smtClean="0"/>
          </a:p>
          <a:p>
            <a:pPr lvl="1"/>
            <a:r>
              <a:rPr lang="en-US" dirty="0"/>
              <a:t>A unique SE exists </a:t>
            </a:r>
            <a:r>
              <a:rPr lang="en-US" dirty="0" smtClean="0"/>
              <a:t>that </a:t>
            </a:r>
            <a:r>
              <a:rPr lang="en-US" dirty="0"/>
              <a:t>maximizes the revenue of the </a:t>
            </a:r>
            <a:r>
              <a:rPr lang="en-US" dirty="0" smtClean="0"/>
              <a:t>MBS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(-)</a:t>
            </a:r>
            <a:r>
              <a:rPr lang="en-US" dirty="0" smtClean="0"/>
              <a:t> must </a:t>
            </a:r>
            <a:r>
              <a:rPr lang="en-US" dirty="0"/>
              <a:t>be implemented in a centralized </a:t>
            </a:r>
            <a:r>
              <a:rPr lang="en-US" dirty="0" smtClean="0"/>
              <a:t>way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uniform</a:t>
            </a:r>
            <a:r>
              <a:rPr lang="en-US" dirty="0" smtClean="0"/>
              <a:t> pricing scheme </a:t>
            </a:r>
          </a:p>
          <a:p>
            <a:pPr lvl="1"/>
            <a:r>
              <a:rPr lang="en-US" dirty="0"/>
              <a:t>A unique SE exists </a:t>
            </a:r>
            <a:r>
              <a:rPr lang="en-US" dirty="0" smtClean="0"/>
              <a:t>that maximizes </a:t>
            </a:r>
            <a:r>
              <a:rPr lang="en-US" dirty="0"/>
              <a:t>the </a:t>
            </a:r>
            <a:r>
              <a:rPr lang="en-US" dirty="0" smtClean="0"/>
              <a:t>sum-r</a:t>
            </a:r>
            <a:r>
              <a:rPr lang="en-US" dirty="0"/>
              <a:t>ate of the </a:t>
            </a:r>
            <a:r>
              <a:rPr lang="en-US" dirty="0" smtClean="0"/>
              <a:t>small cell users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(+)</a:t>
            </a:r>
            <a:r>
              <a:rPr lang="en-US" dirty="0" smtClean="0"/>
              <a:t> can </a:t>
            </a:r>
            <a:r>
              <a:rPr lang="en-US" dirty="0"/>
              <a:t>be implemented in a decentralized </a:t>
            </a:r>
            <a:r>
              <a:rPr lang="en-US" dirty="0" smtClean="0"/>
              <a:t>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81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405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Densely Deployed Scenario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mutual interference between </a:t>
            </a:r>
            <a:r>
              <a:rPr lang="en-US" dirty="0" smtClean="0"/>
              <a:t>small cells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</a:t>
            </a:r>
            <a:r>
              <a:rPr lang="en-US" dirty="0"/>
              <a:t>be neglected</a:t>
            </a:r>
            <a:endParaRPr lang="en-US" dirty="0" smtClean="0"/>
          </a:p>
          <a:p>
            <a:r>
              <a:rPr lang="en-US" dirty="0" smtClean="0"/>
              <a:t>In general, there are multiple SE and it is  </a:t>
            </a:r>
            <a:r>
              <a:rPr lang="en-US" dirty="0" smtClean="0">
                <a:solidFill>
                  <a:srgbClr val="FF0000"/>
                </a:solidFill>
              </a:rPr>
              <a:t>NP-Hard</a:t>
            </a:r>
            <a:r>
              <a:rPr lang="en-US" dirty="0" smtClean="0"/>
              <a:t> to get the optimal power allocation vector</a:t>
            </a:r>
          </a:p>
          <a:p>
            <a:pPr lvl="1"/>
            <a:r>
              <a:rPr lang="en-US" dirty="0" smtClean="0"/>
              <a:t>For special cases (e.g., fixed interference from the </a:t>
            </a:r>
            <a:r>
              <a:rPr lang="en-US" dirty="0"/>
              <a:t>small </a:t>
            </a:r>
            <a:r>
              <a:rPr lang="en-US" dirty="0" smtClean="0"/>
              <a:t>cells), we may derive complex     closed-form formulas as well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860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Revenue of the MBS vs. Q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83</a:t>
            </a:fld>
            <a:endParaRPr lang="el-G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1" y="1218977"/>
            <a:ext cx="6713125" cy="54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4388" y="849645"/>
            <a:ext cx="4740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Revenue vs. </a:t>
            </a:r>
            <a:r>
              <a:rPr lang="en-US" sz="2600" i="1" dirty="0" smtClean="0"/>
              <a:t>Q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6160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 BS, 3 small cells</a:t>
            </a:r>
          </a:p>
          <a:p>
            <a:r>
              <a:rPr lang="en-US" sz="2400" dirty="0" smtClean="0"/>
              <a:t>For the same interference constraint </a:t>
            </a:r>
            <a:r>
              <a:rPr lang="en-US" sz="2400" i="1" dirty="0" smtClean="0"/>
              <a:t>Q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revenue of the MBS under the non-uniform pricing scheme is in general </a:t>
            </a:r>
            <a:r>
              <a:rPr lang="en-US" sz="2000" dirty="0" smtClean="0">
                <a:solidFill>
                  <a:srgbClr val="FF0000"/>
                </a:solidFill>
              </a:rPr>
              <a:t>larger</a:t>
            </a:r>
            <a:r>
              <a:rPr lang="en-US" sz="2000" dirty="0" smtClean="0"/>
              <a:t> than </a:t>
            </a:r>
            <a:r>
              <a:rPr lang="en-US" sz="2000" dirty="0"/>
              <a:t>that under the uniform pricing </a:t>
            </a:r>
            <a:r>
              <a:rPr lang="en-US" sz="2000" dirty="0" smtClean="0"/>
              <a:t>scheme </a:t>
            </a:r>
            <a:endParaRPr lang="en-US" sz="2000" dirty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reverse is generally true for the sum-rate of </a:t>
            </a:r>
            <a:r>
              <a:rPr lang="en-US" sz="2000" dirty="0" smtClean="0"/>
              <a:t>small cell users</a:t>
            </a:r>
          </a:p>
          <a:p>
            <a:r>
              <a:rPr lang="en-US" sz="2400" dirty="0" smtClean="0"/>
              <a:t>For small </a:t>
            </a:r>
            <a:r>
              <a:rPr lang="en-US" sz="2400" i="1" dirty="0" smtClean="0"/>
              <a:t>Q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revenues of the MBS </a:t>
            </a:r>
            <a:r>
              <a:rPr lang="en-US" sz="2000" dirty="0" smtClean="0"/>
              <a:t>and the sum-rates become </a:t>
            </a:r>
            <a:r>
              <a:rPr lang="en-US" sz="2000" dirty="0">
                <a:solidFill>
                  <a:srgbClr val="FF0000"/>
                </a:solidFill>
              </a:rPr>
              <a:t>equal</a:t>
            </a:r>
            <a:r>
              <a:rPr lang="en-US" sz="2000" dirty="0"/>
              <a:t> for the two </a:t>
            </a:r>
            <a:r>
              <a:rPr lang="en-US" sz="2000" dirty="0" smtClean="0"/>
              <a:t>pricing schemes</a:t>
            </a:r>
            <a:endParaRPr lang="en-US" sz="2000" dirty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only one </a:t>
            </a:r>
            <a:r>
              <a:rPr lang="en-US" sz="2000" dirty="0" smtClean="0"/>
              <a:t>small cell </a:t>
            </a:r>
            <a:r>
              <a:rPr lang="en-US" sz="2000" dirty="0"/>
              <a:t>active in the </a:t>
            </a:r>
            <a:r>
              <a:rPr lang="en-US" sz="2000" dirty="0" smtClean="0"/>
              <a:t>network </a:t>
            </a: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84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508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Sum-rate of </a:t>
            </a:r>
            <a:r>
              <a:rPr lang="en-US" b="0" dirty="0" err="1"/>
              <a:t>femtocell</a:t>
            </a:r>
            <a:r>
              <a:rPr lang="en-US" b="0" dirty="0"/>
              <a:t> users vs. Q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85</a:t>
            </a:fld>
            <a:endParaRPr lang="el-G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2" y="552821"/>
            <a:ext cx="7707630" cy="628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4388" y="849645"/>
            <a:ext cx="4740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Sum Rate vs. </a:t>
            </a:r>
            <a:r>
              <a:rPr lang="en-US" sz="2600" i="1" dirty="0" smtClean="0"/>
              <a:t>Q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0380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College Admissions Game for Uplink User </a:t>
            </a:r>
            <a:r>
              <a:rPr lang="en-US" dirty="0" smtClean="0"/>
              <a:t>Association in </a:t>
            </a:r>
            <a:r>
              <a:rPr lang="en-US" dirty="0"/>
              <a:t>Wireless Small Cell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err="1"/>
              <a:t>Walid</a:t>
            </a:r>
            <a:r>
              <a:rPr lang="en-US" dirty="0"/>
              <a:t> </a:t>
            </a:r>
            <a:r>
              <a:rPr lang="en-US" dirty="0" err="1" smtClean="0"/>
              <a:t>Saad</a:t>
            </a:r>
            <a:r>
              <a:rPr lang="en-US" dirty="0" smtClean="0"/>
              <a:t>, </a:t>
            </a:r>
            <a:r>
              <a:rPr lang="en-US" dirty="0"/>
              <a:t>Zhu </a:t>
            </a:r>
            <a:r>
              <a:rPr lang="en-US" dirty="0" smtClean="0"/>
              <a:t>Han, </a:t>
            </a:r>
            <a:r>
              <a:rPr lang="en-US" dirty="0" err="1"/>
              <a:t>Rong</a:t>
            </a:r>
            <a:r>
              <a:rPr lang="en-US" dirty="0"/>
              <a:t> </a:t>
            </a:r>
            <a:r>
              <a:rPr lang="en-US" dirty="0" err="1" smtClean="0"/>
              <a:t>Zheng</a:t>
            </a:r>
            <a:r>
              <a:rPr lang="en-US" dirty="0" smtClean="0"/>
              <a:t>, </a:t>
            </a:r>
            <a:r>
              <a:rPr lang="en-US" dirty="0" err="1" smtClean="0"/>
              <a:t>Merouane</a:t>
            </a:r>
            <a:r>
              <a:rPr lang="en-US" dirty="0" smtClean="0"/>
              <a:t> </a:t>
            </a:r>
            <a:r>
              <a:rPr lang="en-US" dirty="0" err="1" smtClean="0"/>
              <a:t>Debbah</a:t>
            </a:r>
            <a:r>
              <a:rPr lang="en-US" dirty="0" smtClean="0"/>
              <a:t>, H</a:t>
            </a:r>
            <a:r>
              <a:rPr lang="en-US" dirty="0"/>
              <a:t>. Vincent </a:t>
            </a:r>
            <a:r>
              <a:rPr lang="en-US" dirty="0" smtClean="0"/>
              <a:t>Poor, IEEE INFOCOM, 2014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86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374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System Setup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87</a:t>
            </a:fld>
            <a:endParaRPr lang="el-G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2" y="2365571"/>
            <a:ext cx="69437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Problem Statement (1)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136988" cy="4263683"/>
          </a:xfrm>
        </p:spPr>
        <p:txBody>
          <a:bodyPr/>
          <a:lstStyle/>
          <a:p>
            <a:r>
              <a:rPr lang="en-US" sz="2400" i="1" dirty="0"/>
              <a:t>M</a:t>
            </a:r>
            <a:r>
              <a:rPr lang="en-US" sz="2400" dirty="0"/>
              <a:t> BSs, </a:t>
            </a:r>
            <a:r>
              <a:rPr lang="en-US" sz="2400" i="1" dirty="0"/>
              <a:t>K</a:t>
            </a:r>
            <a:r>
              <a:rPr lang="en-US" sz="2400" dirty="0"/>
              <a:t> outdoor SCBSs,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users, uplink</a:t>
            </a:r>
          </a:p>
          <a:p>
            <a:r>
              <a:rPr lang="en-US" sz="2400" dirty="0" smtClean="0"/>
              <a:t>Each SCBS has a fixed quota on the number of users it can serve</a:t>
            </a:r>
          </a:p>
          <a:p>
            <a:r>
              <a:rPr lang="en-US" sz="2400" dirty="0" smtClean="0"/>
              <a:t>No intra-access point interference</a:t>
            </a:r>
          </a:p>
          <a:p>
            <a:r>
              <a:rPr lang="en-US" sz="2400" dirty="0" smtClean="0"/>
              <a:t>Each user </a:t>
            </a:r>
            <a:r>
              <a:rPr lang="en-US" sz="2400" i="1" dirty="0" smtClean="0"/>
              <a:t>i</a:t>
            </a:r>
            <a:r>
              <a:rPr lang="el-GR" sz="2400" dirty="0" smtClean="0"/>
              <a:t> </a:t>
            </a:r>
            <a:r>
              <a:rPr lang="en-US" sz="2400" dirty="0" smtClean="0"/>
              <a:t>wants to maximize its probability of successful transmission and its perceived delay </a:t>
            </a:r>
          </a:p>
          <a:p>
            <a:r>
              <a:rPr lang="en-US" sz="2400" dirty="0" smtClean="0"/>
              <a:t>R-factor captures </a:t>
            </a:r>
            <a:r>
              <a:rPr lang="en-US" sz="2400" dirty="0" smtClean="0">
                <a:solidFill>
                  <a:srgbClr val="FF0000"/>
                </a:solidFill>
              </a:rPr>
              <a:t>Packet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uccess Ratio (PSR)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delay</a:t>
            </a:r>
            <a:r>
              <a:rPr lang="el-GR" sz="2400" dirty="0" smtClean="0"/>
              <a:t> </a:t>
            </a:r>
            <a:r>
              <a:rPr lang="el-GR" sz="2400" i="1" dirty="0" smtClean="0"/>
              <a:t>τ</a:t>
            </a:r>
            <a:r>
              <a:rPr lang="en-US" sz="240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88</a:t>
            </a:fld>
            <a:endParaRPr lang="el-G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74" y="5307772"/>
            <a:ext cx="5729288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1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Problem Statement </a:t>
            </a:r>
            <a:r>
              <a:rPr lang="en-US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Each SCBS </a:t>
            </a:r>
            <a:r>
              <a:rPr lang="en-US" sz="2400" i="1" dirty="0" smtClean="0"/>
              <a:t>k</a:t>
            </a:r>
            <a:r>
              <a:rPr lang="en-US" sz="2400" dirty="0" smtClean="0"/>
              <a:t> has two objectives</a:t>
            </a:r>
            <a:r>
              <a:rPr lang="en-US" sz="2400" dirty="0"/>
              <a:t>: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offload traffic from the </a:t>
            </a:r>
            <a:r>
              <a:rPr lang="en-US" dirty="0" err="1" smtClean="0"/>
              <a:t>macrocell</a:t>
            </a:r>
            <a:r>
              <a:rPr lang="en-US" dirty="0"/>
              <a:t>, </a:t>
            </a:r>
            <a:r>
              <a:rPr lang="en-US" dirty="0" smtClean="0"/>
              <a:t>extend its </a:t>
            </a:r>
            <a:r>
              <a:rPr lang="en-US" dirty="0"/>
              <a:t>coverage, and load balance the traffic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select users that can </a:t>
            </a:r>
            <a:r>
              <a:rPr lang="en-US" dirty="0" smtClean="0"/>
              <a:t>potentially experience </a:t>
            </a:r>
            <a:r>
              <a:rPr lang="en-US" dirty="0"/>
              <a:t>a good </a:t>
            </a:r>
            <a:r>
              <a:rPr lang="en-US" i="1" dirty="0" smtClean="0"/>
              <a:t>R</a:t>
            </a:r>
            <a:r>
              <a:rPr lang="en-US" dirty="0" smtClean="0"/>
              <a:t>-factor</a:t>
            </a:r>
          </a:p>
          <a:p>
            <a:pPr lvl="1"/>
            <a:r>
              <a:rPr lang="en-US" dirty="0" smtClean="0"/>
              <a:t>Utility function: </a:t>
            </a:r>
            <a:endParaRPr lang="en-US" dirty="0"/>
          </a:p>
          <a:p>
            <a:pPr lvl="1"/>
            <a:r>
              <a:rPr lang="el-GR" sz="2000" i="1" dirty="0" smtClean="0"/>
              <a:t>ρ</a:t>
            </a:r>
            <a:r>
              <a:rPr lang="en-US" sz="1400" i="1" dirty="0" smtClean="0"/>
              <a:t>im</a:t>
            </a:r>
            <a:r>
              <a:rPr lang="en-US" sz="2000" i="1" dirty="0" smtClean="0"/>
              <a:t> </a:t>
            </a:r>
            <a:r>
              <a:rPr lang="en-US" sz="2000" dirty="0" smtClean="0"/>
              <a:t>is the PSR </a:t>
            </a:r>
            <a:r>
              <a:rPr lang="en-US" sz="2000" dirty="0"/>
              <a:t>from user </a:t>
            </a:r>
            <a:r>
              <a:rPr lang="en-US" sz="2000" i="1" dirty="0"/>
              <a:t>i</a:t>
            </a:r>
            <a:r>
              <a:rPr lang="en-US" sz="2000" dirty="0"/>
              <a:t> to its </a:t>
            </a:r>
            <a:r>
              <a:rPr lang="en-US" sz="2000" dirty="0">
                <a:solidFill>
                  <a:srgbClr val="FF0000"/>
                </a:solidFill>
              </a:rPr>
              <a:t>best</a:t>
            </a:r>
            <a:r>
              <a:rPr lang="en-US" sz="2000" dirty="0"/>
              <a:t> macro-station </a:t>
            </a:r>
            <a:r>
              <a:rPr lang="en-US" sz="2000" i="1" dirty="0" smtClean="0"/>
              <a:t>m</a:t>
            </a:r>
          </a:p>
          <a:p>
            <a:r>
              <a:rPr lang="en-US" sz="2400" dirty="0" smtClean="0"/>
              <a:t>Each BS </a:t>
            </a:r>
            <a:r>
              <a:rPr lang="en-US" sz="2400" i="1" dirty="0" smtClean="0"/>
              <a:t>m</a:t>
            </a:r>
            <a:r>
              <a:rPr lang="en-US" sz="2400" dirty="0" smtClean="0"/>
              <a:t> uses a utility which is an increasing function of the PSR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problem: </a:t>
            </a:r>
            <a:r>
              <a:rPr lang="en-US" sz="2400" dirty="0" smtClean="0"/>
              <a:t>How </a:t>
            </a:r>
            <a:r>
              <a:rPr lang="en-US" sz="2400" dirty="0"/>
              <a:t>to assign users to </a:t>
            </a:r>
            <a:r>
              <a:rPr lang="en-US" sz="2400" dirty="0" smtClean="0"/>
              <a:t>(SC)BSs</a:t>
            </a:r>
            <a:r>
              <a:rPr lang="en-US" sz="2400" dirty="0"/>
              <a:t>?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89</a:t>
            </a:fld>
            <a:endParaRPr lang="el-G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63" y="4534193"/>
            <a:ext cx="182880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3" name="Picture 9" descr="http://thumbs.gograph.com/gg57102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72" y="5212259"/>
            <a:ext cx="16192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I-CAN</a:t>
            </a:r>
            <a:r>
              <a:rPr lang="el-GR" sz="3200" dirty="0" smtClean="0"/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nformation</a:t>
            </a:r>
            <a:r>
              <a:rPr lang="en-US" sz="3200" b="1" dirty="0" smtClean="0">
                <a:solidFill>
                  <a:srgbClr val="FF0000"/>
                </a:solidFill>
              </a:rPr>
              <a:t>-C</a:t>
            </a:r>
            <a:r>
              <a:rPr lang="en-US" sz="3200" dirty="0" smtClean="0"/>
              <a:t>entric future mobile and wireless 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ccess </a:t>
            </a: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etworks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2361063"/>
            <a:ext cx="6848704" cy="40732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a revolution in mobile Internet usage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massive penetration of smartphones and mobile social networks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Information-Centric Networking (ICN)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decouples data (service) from devices storing (providing) it through </a:t>
            </a:r>
            <a:r>
              <a:rPr lang="en-US" sz="1400" b="1" dirty="0" smtClean="0"/>
              <a:t>location-independent naming</a:t>
            </a:r>
          </a:p>
          <a:p>
            <a:pPr lvl="2">
              <a:spcBef>
                <a:spcPts val="0"/>
              </a:spcBef>
            </a:pPr>
            <a:r>
              <a:rPr lang="en-US" sz="1050" dirty="0" smtClean="0"/>
              <a:t>a fundamental departure from the Internet’s host-centric communication model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towards an architecture matching the currently dominant network usage: </a:t>
            </a:r>
          </a:p>
          <a:p>
            <a:pPr lvl="2">
              <a:spcBef>
                <a:spcPts val="0"/>
              </a:spcBef>
            </a:pPr>
            <a:r>
              <a:rPr lang="en-US" sz="1100" dirty="0" smtClean="0"/>
              <a:t>users exchanging information independently of the device that provides it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D2D, </a:t>
            </a:r>
            <a:r>
              <a:rPr lang="en-US" sz="1400" b="1" dirty="0" err="1" smtClean="0"/>
              <a:t>multihoming</a:t>
            </a:r>
            <a:r>
              <a:rPr lang="en-US" sz="1400" dirty="0" smtClean="0"/>
              <a:t> etc.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I-CAN will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develop an ICN architecture integrating mobile and Wi-Fi access technologies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utilize mobility and content prediction in ICN, together with proactive caching, offloading mobile traffic to Wi-Fi</a:t>
            </a:r>
          </a:p>
          <a:p>
            <a:pPr lvl="2">
              <a:spcBef>
                <a:spcPts val="0"/>
              </a:spcBef>
            </a:pPr>
            <a:r>
              <a:rPr lang="en-US" sz="1000" dirty="0" smtClean="0"/>
              <a:t>capturing the tradeoffs between the delay, energy consumption, amount of offloaded traffic, privacy, and cost;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design procedures for efficient data collection and dissemination,</a:t>
            </a:r>
          </a:p>
          <a:p>
            <a:pPr lvl="2">
              <a:spcBef>
                <a:spcPts val="0"/>
              </a:spcBef>
            </a:pPr>
            <a:r>
              <a:rPr lang="en-US" sz="1000" dirty="0" smtClean="0"/>
              <a:t>in-network caching, multicast, and multipath/multisource content transfer.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information-centric prototype implementation 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experimentally evaluated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8C3B4-D8BE-4D5B-ABDC-E9E67C1454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18786" name="Picture 2" descr="http://ts3.mm.bing.net/th?id=HN.608049987745156033&amp;w=102&amp;h=144&amp;c=7&amp;rs=1&amp;pe=1&amp;mo=10_30&amp;pid=1.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991" r="-1992" b="33751"/>
          <a:stretch/>
        </p:blipFill>
        <p:spPr bwMode="auto">
          <a:xfrm>
            <a:off x="7236000" y="3340259"/>
            <a:ext cx="1908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9" name="Picture 5" descr="http://ts3.mm.bing.net/th?id=HN.608032966787140278&amp;w=143&amp;h=147&amp;c=7&amp;rs=1&amp;pe=1&amp;mo=10_30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34" y="1940084"/>
            <a:ext cx="1362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1" name="Picture 7" descr="http://ts4.mm.bing.net/th?id=HN.608017784071261791&amp;w=128&amp;h=154&amp;c=7&amp;rs=1&amp;pe=1&amp;mo=10_30&amp;pid=1.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6935" r="20671" b="43798"/>
          <a:stretch/>
        </p:blipFill>
        <p:spPr bwMode="auto">
          <a:xfrm>
            <a:off x="62757" y="5211073"/>
            <a:ext cx="68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 College Admissions Game for Access Point Selection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set </a:t>
            </a:r>
            <a:r>
              <a:rPr lang="en-US" dirty="0" smtClean="0"/>
              <a:t>of </a:t>
            </a:r>
            <a:r>
              <a:rPr lang="en-US" dirty="0"/>
              <a:t>wireless users acting </a:t>
            </a:r>
            <a:r>
              <a:rPr lang="en-US" dirty="0" smtClean="0"/>
              <a:t>a</a:t>
            </a:r>
            <a:r>
              <a:rPr lang="en-US" dirty="0"/>
              <a:t>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students </a:t>
            </a:r>
          </a:p>
          <a:p>
            <a:r>
              <a:rPr lang="en-US" dirty="0" smtClean="0"/>
              <a:t>the </a:t>
            </a:r>
            <a:r>
              <a:rPr lang="en-US" dirty="0"/>
              <a:t>set </a:t>
            </a:r>
            <a:r>
              <a:rPr lang="en-US" dirty="0" smtClean="0"/>
              <a:t>of </a:t>
            </a:r>
            <a:r>
              <a:rPr lang="en-US" dirty="0"/>
              <a:t>access </a:t>
            </a:r>
            <a:r>
              <a:rPr lang="en-US" dirty="0" smtClean="0"/>
              <a:t>points-(SC)BSs-acting </a:t>
            </a:r>
            <a:r>
              <a:rPr lang="en-US" dirty="0"/>
              <a:t>as </a:t>
            </a:r>
            <a:r>
              <a:rPr lang="en-US" dirty="0" smtClean="0">
                <a:solidFill>
                  <a:srgbClr val="FF0000"/>
                </a:solidFill>
              </a:rPr>
              <a:t>colleges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access point </a:t>
            </a:r>
            <a:r>
              <a:rPr lang="en-US" i="1" dirty="0" smtClean="0"/>
              <a:t>a</a:t>
            </a:r>
            <a:r>
              <a:rPr lang="en-US" dirty="0" smtClean="0"/>
              <a:t> having a </a:t>
            </a:r>
            <a:r>
              <a:rPr lang="en-US" dirty="0"/>
              <a:t>certain quota </a:t>
            </a:r>
            <a:r>
              <a:rPr lang="en-US" i="1" dirty="0" err="1" smtClean="0"/>
              <a:t>q</a:t>
            </a:r>
            <a:r>
              <a:rPr lang="en-US" sz="2000" i="1" dirty="0" err="1" smtClean="0"/>
              <a:t>a</a:t>
            </a:r>
            <a:r>
              <a:rPr lang="en-US" dirty="0" smtClean="0"/>
              <a:t> on </a:t>
            </a:r>
            <a:r>
              <a:rPr lang="en-US" dirty="0"/>
              <a:t>the maximum number of users that it </a:t>
            </a:r>
            <a:r>
              <a:rPr lang="en-US" dirty="0" smtClean="0"/>
              <a:t>can admit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preference</a:t>
            </a:r>
            <a:r>
              <a:rPr lang="en-US" dirty="0" smtClean="0"/>
              <a:t> </a:t>
            </a:r>
            <a:r>
              <a:rPr lang="en-US" dirty="0"/>
              <a:t>relations for the access points </a:t>
            </a:r>
            <a:r>
              <a:rPr lang="en-US" dirty="0" smtClean="0"/>
              <a:t>and users </a:t>
            </a:r>
            <a:r>
              <a:rPr lang="en-US" dirty="0"/>
              <a:t>allowing them to build preferences over one </a:t>
            </a:r>
            <a:r>
              <a:rPr lang="en-US" dirty="0" smtClean="0"/>
              <a:t>another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90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955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762000"/>
            <a:ext cx="8227255" cy="1143000"/>
          </a:xfrm>
        </p:spPr>
        <p:txBody>
          <a:bodyPr/>
          <a:lstStyle/>
          <a:p>
            <a:pPr algn="ctr"/>
            <a:r>
              <a:rPr lang="en-US" sz="3200" dirty="0"/>
              <a:t>Admissions Game with </a:t>
            </a:r>
            <a:r>
              <a:rPr lang="en-US" sz="3200" dirty="0" smtClean="0"/>
              <a:t>Guarantees (1)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user builds a preferences list based on its </a:t>
            </a:r>
            <a:r>
              <a:rPr lang="en-US" dirty="0">
                <a:solidFill>
                  <a:srgbClr val="FF0000"/>
                </a:solidFill>
              </a:rPr>
              <a:t>guaranteed</a:t>
            </a:r>
            <a:r>
              <a:rPr lang="en-US" dirty="0"/>
              <a:t> </a:t>
            </a:r>
            <a:r>
              <a:rPr lang="en-US" i="1" dirty="0" smtClean="0"/>
              <a:t>R</a:t>
            </a:r>
            <a:r>
              <a:rPr lang="en-US" dirty="0" smtClean="0"/>
              <a:t>-factor by each (SC)BS</a:t>
            </a:r>
          </a:p>
          <a:p>
            <a:r>
              <a:rPr lang="en-US" dirty="0"/>
              <a:t>Each </a:t>
            </a:r>
            <a:r>
              <a:rPr lang="el-GR" dirty="0" smtClean="0"/>
              <a:t>(</a:t>
            </a:r>
            <a:r>
              <a:rPr lang="en-US" dirty="0" smtClean="0"/>
              <a:t>SC</a:t>
            </a:r>
            <a:r>
              <a:rPr lang="el-GR" dirty="0" smtClean="0"/>
              <a:t>)</a:t>
            </a:r>
            <a:r>
              <a:rPr lang="en-US" dirty="0" smtClean="0"/>
              <a:t>BS builds </a:t>
            </a:r>
            <a:r>
              <a:rPr lang="en-US" dirty="0"/>
              <a:t>its preference </a:t>
            </a:r>
            <a:r>
              <a:rPr lang="en-US" dirty="0" smtClean="0"/>
              <a:t>list</a:t>
            </a:r>
          </a:p>
          <a:p>
            <a:r>
              <a:rPr lang="en-US" dirty="0" smtClean="0"/>
              <a:t>Each </a:t>
            </a:r>
            <a:r>
              <a:rPr lang="en-US" dirty="0"/>
              <a:t>user applies to its most preferred access </a:t>
            </a:r>
            <a:r>
              <a:rPr lang="en-US" dirty="0" smtClean="0"/>
              <a:t>point</a:t>
            </a:r>
          </a:p>
          <a:p>
            <a:r>
              <a:rPr lang="en-US" dirty="0"/>
              <a:t>After all users submit their applications, each access point </a:t>
            </a:r>
            <a:r>
              <a:rPr lang="en-US" i="1" dirty="0"/>
              <a:t>a</a:t>
            </a:r>
            <a:r>
              <a:rPr lang="en-US" dirty="0"/>
              <a:t> ranks its </a:t>
            </a:r>
            <a:r>
              <a:rPr lang="en-US" dirty="0" smtClean="0"/>
              <a:t>applicants and </a:t>
            </a:r>
            <a:r>
              <a:rPr lang="en-US" dirty="0"/>
              <a:t>creates a waiting list based on the top </a:t>
            </a:r>
            <a:r>
              <a:rPr lang="en-US" i="1" dirty="0" err="1"/>
              <a:t>q</a:t>
            </a:r>
            <a:r>
              <a:rPr lang="en-US" sz="2000" i="1" dirty="0" err="1"/>
              <a:t>a</a:t>
            </a:r>
            <a:r>
              <a:rPr lang="en-US" dirty="0" smtClean="0"/>
              <a:t> </a:t>
            </a:r>
            <a:r>
              <a:rPr lang="en-US" dirty="0"/>
              <a:t>applicants while rejecting the </a:t>
            </a:r>
            <a:r>
              <a:rPr lang="en-US" dirty="0" smtClean="0"/>
              <a:t>rest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91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976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85052" cy="1143000"/>
          </a:xfrm>
        </p:spPr>
        <p:txBody>
          <a:bodyPr/>
          <a:lstStyle/>
          <a:p>
            <a:pPr algn="ctr"/>
            <a:r>
              <a:rPr lang="en-US" sz="3200" dirty="0"/>
              <a:t>Admissions Game with Guarantees </a:t>
            </a:r>
            <a:r>
              <a:rPr lang="en-US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21480"/>
          </a:xfrm>
        </p:spPr>
        <p:txBody>
          <a:bodyPr/>
          <a:lstStyle/>
          <a:p>
            <a:r>
              <a:rPr lang="en-US" dirty="0"/>
              <a:t>The rejected applicants re-apply to their next best </a:t>
            </a:r>
            <a:r>
              <a:rPr lang="en-US" dirty="0" smtClean="0"/>
              <a:t>choice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access point </a:t>
            </a:r>
            <a:r>
              <a:rPr lang="en-US" i="1" dirty="0"/>
              <a:t>a</a:t>
            </a:r>
            <a:r>
              <a:rPr lang="en-US" dirty="0"/>
              <a:t> creates a new waiting list out of the top </a:t>
            </a:r>
            <a:r>
              <a:rPr lang="en-US" i="1" dirty="0" err="1"/>
              <a:t>q</a:t>
            </a:r>
            <a:r>
              <a:rPr lang="en-US" sz="2000" i="1" dirty="0" err="1"/>
              <a:t>a</a:t>
            </a:r>
            <a:r>
              <a:rPr lang="en-US" dirty="0" smtClean="0"/>
              <a:t> applicants, among </a:t>
            </a:r>
            <a:r>
              <a:rPr lang="en-US" dirty="0"/>
              <a:t>its previous list and the set of new applicants, and rejects the </a:t>
            </a:r>
            <a:r>
              <a:rPr lang="en-US" dirty="0" smtClean="0"/>
              <a:t>rest</a:t>
            </a:r>
          </a:p>
          <a:p>
            <a:r>
              <a:rPr lang="en-US" dirty="0" smtClean="0"/>
              <a:t>This iterative process leads to a stable matching after a </a:t>
            </a:r>
            <a:r>
              <a:rPr lang="en-US" dirty="0" smtClean="0">
                <a:solidFill>
                  <a:srgbClr val="FF0000"/>
                </a:solidFill>
              </a:rPr>
              <a:t>finite</a:t>
            </a:r>
            <a:r>
              <a:rPr lang="en-US" dirty="0" smtClean="0"/>
              <a:t> number of steps (Gale and Shapley, 1962)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92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885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 Coalitional Game for College </a:t>
            </a:r>
            <a:r>
              <a:rPr lang="en-US" sz="3200" dirty="0" smtClean="0"/>
              <a:t>Transfers (1)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top of this scheme, a </a:t>
            </a:r>
            <a:r>
              <a:rPr lang="en-US" dirty="0" smtClean="0">
                <a:solidFill>
                  <a:srgbClr val="FF0000"/>
                </a:solidFill>
              </a:rPr>
              <a:t>coalition formation game</a:t>
            </a:r>
            <a:r>
              <a:rPr lang="en-US" dirty="0" smtClean="0"/>
              <a:t> is applied</a:t>
            </a:r>
          </a:p>
          <a:p>
            <a:r>
              <a:rPr lang="en-US" dirty="0" smtClean="0"/>
              <a:t>Objective: to </a:t>
            </a:r>
            <a:r>
              <a:rPr lang="en-US" dirty="0"/>
              <a:t>enable the users to change from one </a:t>
            </a:r>
            <a:r>
              <a:rPr lang="en-US" dirty="0" smtClean="0"/>
              <a:t>coalition to another</a:t>
            </a:r>
            <a:endParaRPr lang="el-GR" dirty="0" smtClean="0"/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their utilities, the acceptance of </a:t>
            </a:r>
            <a:r>
              <a:rPr lang="en-US" dirty="0" smtClean="0"/>
              <a:t>the access </a:t>
            </a:r>
            <a:r>
              <a:rPr lang="en-US" dirty="0"/>
              <a:t>points, and the different quotas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user indicates its most preferred </a:t>
            </a:r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93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927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 Coalitional Game for College Transfers </a:t>
            </a:r>
            <a:r>
              <a:rPr lang="en-US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access points implicated in transfers, receive the applications, and sequentially:</a:t>
            </a:r>
          </a:p>
          <a:p>
            <a:pPr lvl="1"/>
            <a:r>
              <a:rPr lang="en-US" dirty="0"/>
              <a:t>An access point that receives a single transfer application decides whether or not to accept the transfer </a:t>
            </a:r>
          </a:p>
          <a:p>
            <a:pPr lvl="1"/>
            <a:r>
              <a:rPr lang="en-US" dirty="0"/>
              <a:t>An access point that receives multiple transfer requests will select the top  preferred users and decides whether to accept its transfer or not</a:t>
            </a:r>
          </a:p>
          <a:p>
            <a:r>
              <a:rPr lang="en-US" dirty="0"/>
              <a:t>This iterative process </a:t>
            </a:r>
            <a:r>
              <a:rPr lang="en-US" dirty="0" smtClean="0"/>
              <a:t>converges </a:t>
            </a:r>
            <a:r>
              <a:rPr lang="en-US" dirty="0"/>
              <a:t>after a </a:t>
            </a:r>
            <a:r>
              <a:rPr lang="en-US" dirty="0">
                <a:solidFill>
                  <a:srgbClr val="FF0000"/>
                </a:solidFill>
              </a:rPr>
              <a:t>finite</a:t>
            </a:r>
            <a:r>
              <a:rPr lang="en-US" dirty="0"/>
              <a:t> number of steps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94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720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Average Utility per User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0" y="2362200"/>
            <a:ext cx="3733800" cy="3724275"/>
          </a:xfrm>
        </p:spPr>
        <p:txBody>
          <a:bodyPr/>
          <a:lstStyle/>
          <a:p>
            <a:r>
              <a:rPr lang="en-US" sz="2400" i="1" dirty="0" smtClean="0"/>
              <a:t>K</a:t>
            </a:r>
            <a:r>
              <a:rPr lang="en-US" sz="2400" dirty="0" smtClean="0"/>
              <a:t>=10 SCBSs, </a:t>
            </a:r>
            <a:r>
              <a:rPr lang="en-US" sz="2400" i="1" dirty="0" smtClean="0"/>
              <a:t>M</a:t>
            </a:r>
            <a:r>
              <a:rPr lang="en-US" sz="2400" dirty="0" smtClean="0"/>
              <a:t>=2 BSs</a:t>
            </a:r>
          </a:p>
          <a:p>
            <a:r>
              <a:rPr lang="en-US" sz="2400" dirty="0" smtClean="0"/>
              <a:t>Vertical axis: R-factor</a:t>
            </a:r>
          </a:p>
          <a:p>
            <a:r>
              <a:rPr lang="en-US" sz="2400" dirty="0" smtClean="0"/>
              <a:t>&gt;20% improvement vs. Best-PSR scheme for </a:t>
            </a:r>
            <a:r>
              <a:rPr lang="en-US" sz="2400" i="1" dirty="0" smtClean="0"/>
              <a:t>N</a:t>
            </a:r>
            <a:r>
              <a:rPr lang="en-US" sz="2400" dirty="0" smtClean="0"/>
              <a:t>=100 users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95</a:t>
            </a:fld>
            <a:endParaRPr lang="el-G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91" y="2341070"/>
            <a:ext cx="47910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Worst-Case User Utility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96</a:t>
            </a:fld>
            <a:endParaRPr lang="el-G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41" y="2324979"/>
            <a:ext cx="45815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7520" y="2362200"/>
            <a:ext cx="3733800" cy="3724275"/>
          </a:xfrm>
        </p:spPr>
        <p:txBody>
          <a:bodyPr/>
          <a:lstStyle/>
          <a:p>
            <a:r>
              <a:rPr lang="en-US" sz="2200" i="1" dirty="0" smtClean="0"/>
              <a:t>K</a:t>
            </a:r>
            <a:r>
              <a:rPr lang="en-US" sz="2200" dirty="0" smtClean="0"/>
              <a:t>=10 SCBSs, </a:t>
            </a:r>
            <a:r>
              <a:rPr lang="en-US" sz="2200" i="1" dirty="0" smtClean="0"/>
              <a:t>M</a:t>
            </a:r>
            <a:r>
              <a:rPr lang="en-US" sz="2200" dirty="0" smtClean="0"/>
              <a:t>=2 BSs</a:t>
            </a:r>
          </a:p>
          <a:p>
            <a:r>
              <a:rPr lang="en-US" sz="2200" dirty="0" smtClean="0"/>
              <a:t>Vertical axis: R-factor</a:t>
            </a:r>
          </a:p>
          <a:p>
            <a:r>
              <a:rPr lang="en-US" sz="2200" dirty="0" smtClean="0"/>
              <a:t>&gt;90% (&gt;50%) improvement for the admissions game with transfers vs. Best-PSR scheme for </a:t>
            </a:r>
            <a:r>
              <a:rPr lang="en-US" sz="2000" i="1" dirty="0"/>
              <a:t>N</a:t>
            </a:r>
            <a:r>
              <a:rPr lang="en-US" sz="2000" dirty="0"/>
              <a:t>=100 </a:t>
            </a:r>
            <a:endParaRPr lang="en-US" sz="2000" dirty="0" smtClean="0"/>
          </a:p>
          <a:p>
            <a:r>
              <a:rPr lang="en-US" sz="2200" dirty="0" smtClean="0"/>
              <a:t>Users with poor performance benefit from transfers as the network size </a:t>
            </a:r>
            <a:r>
              <a:rPr lang="en-US" sz="2200" dirty="0" smtClean="0">
                <a:solidFill>
                  <a:srgbClr val="FF0000"/>
                </a:solidFill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39592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allocation for cognitive networks with D2D communication: An evolutionary approach </a:t>
            </a:r>
            <a:endParaRPr lang="en-US" dirty="0" smtClean="0"/>
          </a:p>
          <a:p>
            <a:pPr lvl="1"/>
            <a:r>
              <a:rPr lang="en-US" dirty="0" err="1" smtClean="0"/>
              <a:t>Peng</a:t>
            </a:r>
            <a:r>
              <a:rPr lang="en-US" dirty="0" smtClean="0"/>
              <a:t> Cheng, </a:t>
            </a:r>
            <a:r>
              <a:rPr lang="en-US" dirty="0"/>
              <a:t>Lei </a:t>
            </a:r>
            <a:r>
              <a:rPr lang="en-US" dirty="0" smtClean="0"/>
              <a:t>Deng, </a:t>
            </a:r>
            <a:r>
              <a:rPr lang="en-US" dirty="0" err="1"/>
              <a:t>Hui</a:t>
            </a:r>
            <a:r>
              <a:rPr lang="en-US" dirty="0"/>
              <a:t> </a:t>
            </a:r>
            <a:r>
              <a:rPr lang="en-US" dirty="0" smtClean="0"/>
              <a:t>Yu, </a:t>
            </a:r>
            <a:r>
              <a:rPr lang="en-US" dirty="0" err="1"/>
              <a:t>Youyun</a:t>
            </a:r>
            <a:r>
              <a:rPr lang="en-US" dirty="0"/>
              <a:t> </a:t>
            </a:r>
            <a:r>
              <a:rPr lang="en-US" dirty="0" err="1" smtClean="0"/>
              <a:t>Xu</a:t>
            </a:r>
            <a:r>
              <a:rPr lang="en-US" dirty="0" smtClean="0"/>
              <a:t>, </a:t>
            </a:r>
            <a:r>
              <a:rPr lang="en-US" dirty="0" err="1"/>
              <a:t>Hailong</a:t>
            </a:r>
            <a:r>
              <a:rPr lang="en-US" dirty="0"/>
              <a:t> </a:t>
            </a:r>
            <a:r>
              <a:rPr lang="en-US" dirty="0" smtClean="0"/>
              <a:t>Wang, IEEE WCNC 2012.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2050"/>
            <a:ext cx="830262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97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4138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System Setup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2050"/>
            <a:ext cx="815926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98</a:t>
            </a:fld>
            <a:endParaRPr lang="el-G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67" y="2323367"/>
            <a:ext cx="6426518" cy="378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9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Problem Statement (1)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D2D (non-overlapping) </a:t>
            </a:r>
            <a:r>
              <a:rPr lang="en-US" dirty="0" smtClean="0">
                <a:solidFill>
                  <a:srgbClr val="FF0000"/>
                </a:solidFill>
              </a:rPr>
              <a:t>groups</a:t>
            </a:r>
            <a:r>
              <a:rPr lang="en-US" dirty="0" smtClean="0"/>
              <a:t>, uplink</a:t>
            </a:r>
          </a:p>
          <a:p>
            <a:r>
              <a:rPr lang="en-US" dirty="0" smtClean="0"/>
              <a:t>Nodes in these groups can communicate with each other, either through the BS or through a D2D link</a:t>
            </a:r>
          </a:p>
          <a:p>
            <a:r>
              <a:rPr lang="en-US" dirty="0" smtClean="0"/>
              <a:t>Each node chooses between these modes with a </a:t>
            </a:r>
            <a:r>
              <a:rPr lang="en-US" dirty="0" smtClean="0">
                <a:solidFill>
                  <a:srgbClr val="FF0000"/>
                </a:solidFill>
              </a:rPr>
              <a:t>probability</a:t>
            </a:r>
            <a:r>
              <a:rPr lang="en-US" dirty="0" smtClean="0"/>
              <a:t> that changes over time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12810" y="6242050"/>
            <a:ext cx="914668" cy="488950"/>
          </a:xfrm>
        </p:spPr>
        <p:txBody>
          <a:bodyPr/>
          <a:lstStyle/>
          <a:p>
            <a:pPr>
              <a:defRPr/>
            </a:pPr>
            <a:fld id="{6BD548CC-0883-47FE-881E-9ED8994C3B78}" type="slidenum">
              <a:rPr lang="el-GR" altLang="en-US" smtClean="0"/>
              <a:pPr>
                <a:defRPr/>
              </a:pPr>
              <a:t>99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5230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2237"/>
  <p:tag name="ORIGINALWIDTH" val="606,1384"/>
  <p:tag name="LATEXADDIN" val="\documentclass{article}&#10;\usepackage{amsmath}&#10;\pagestyle{empty}&#10;\begin{document}&#10;&#10;\begin {table}&#10;\centering&#10;\caption {Game formulation.} \label{tab:Gamech4}&#10;\small&#10;\begin{tabular}{ |c || c |c |}&#10;  \hline&#10; Set of players &amp; \shortstack{Set of MNs \\$\mathbf{N}_1=\{1,2,\dots,N_1\}$} &amp; \shortstack{Set of SCMNs \\$\mathbf{N}_2=\{1,2,\dots,N_2\}$}\\\hline&#10; Strategy of player $i$ &amp; $P_i \in [0,P_{\max}]$ &amp; $P_i \in [0,\mathrm{SCP_{\max}}]$ \\\hline&#10; Utility function for player $i$ &amp; \shortstack{$U_i=B_i\log(1+\gamma_i)$, \\ where $\gamma_i \leq \gamma_i^t$} &amp; $U_i=B_i\log(1+\gamma_i)-c_iP_i$ \\\hline&#10;\end{tabular}&#10;\end{table}&#10;&#10;&#10;\end{document}"/>
  <p:tag name="IGUANATEXSIZE" val="20"/>
  <p:tag name="IGUANATEXCURSOR" val="6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2237"/>
  <p:tag name="ORIGINALWIDTH" val="606,1384"/>
  <p:tag name="LATEXADDIN" val="\documentclass{article}&#10;\usepackage{amsmath}&#10;\pagestyle{empty}&#10;\begin{document}&#10;&#10;\begin {table}&#10;\centering&#10;\caption {Game formulation.} \label{tab:Gamech4}&#10;\small&#10;\begin{tabular}{ |c || c |c |}&#10;  \hline&#10; Set of players &amp; \shortstack{Set of MNs \\$\mathbf{N}_1=\{1,2,\dots,N_1\}$} &amp; \shortstack{Set of SCMNs \\$\mathbf{N}_2=\{1,2,\dots,N_2\}$}\\\hline&#10; Strategy of player $i$ &amp; $P_i \in [0,P_{\max}]$ &amp; $P_i \in [0,\mathrm{SCP_{\max}}]$ \\\hline&#10; Utility function for player $i$ &amp; \shortstack{$U_i=B_i\log(1+\gamma_i)$, \\ where $\gamma_i \leq \gamma_i^t$} &amp; $U_i=B_i\log(1+\gamma_i)-c_iP_i$ \\\hline&#10;\end{tabular}&#10;\end{table}&#10;&#10;&#10;\end{document}"/>
  <p:tag name="IGUANATEXSIZE" val="20"/>
  <p:tag name="IGUANATEXCURSOR" val="6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9,25"/>
  <p:tag name="ORIGINALWIDTH" val="2215,5"/>
  <p:tag name="LATEXADDIN" val="\documentclass{article}&#10;\usepackage{amsmath}&#10;\pagestyle{empty}&#10;\begin{document}&#10;&#10;\begin{equation*}&#10;\gamma_i=\mathrm{SINR}_i=L \frac{G_{ii}P_{i}}{\sum\limits_{j\neq{i}}^N G_{ji}P_{j}+n}=L \frac{G_{ii} P_i}{R_i}. \label{eq:SINRch4}&#10;\end{equation*}&#10;&#10;&#10;\end{document}"/>
  <p:tag name="IGUANATEXSIZE" val="20"/>
  <p:tag name="IGUANATEXCURSOR" val="1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2237"/>
  <p:tag name="ORIGINALWIDTH" val="606,1384"/>
  <p:tag name="LATEXADDIN" val="\documentclass{article}&#10;\usepackage{amsmath}&#10;\pagestyle{empty}&#10;\begin{document}&#10;&#10;\begin {table}&#10;\centering&#10;\caption {Game formulation.} \label{tab:Gamech4}&#10;\small&#10;\begin{tabular}{ |c || c |c |}&#10;  \hline&#10; Set of players &amp; \shortstack{Set of MNs \\$\mathbf{N}_1=\{1,2,\dots,N_1\}$} &amp; \shortstack{Set of SCMNs \\$\mathbf{N}_2=\{1,2,\dots,N_2\}$}\\\hline&#10; Strategy of player $i$ &amp; $P_i \in [0,P_{\max}]$ &amp; $P_i \in [0,\mathrm{SCP_{\max}}]$ \\\hline&#10; Utility function for player $i$ &amp; \shortstack{$U_i=B_i\log(1+\gamma_i)$, \\ where $\gamma_i \leq \gamma_i^t$} &amp; $U_i=B_i\log(1+\gamma_i)-c_iP_i$ \\\hline&#10;\end{tabular}&#10;\end{table}&#10;&#10;&#10;\end{document}"/>
  <p:tag name="IGUANATEXSIZE" val="20"/>
  <p:tag name="IGUANATEXCURSOR" val="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5"/>
  <p:tag name="ORIGINALWIDTH" val="1894,5"/>
  <p:tag name="LATEXADDIN" val="\documentclass{article}&#10;\usepackage{amsmath}&#10;\pagestyle{empty}&#10;\begin{document}&#10;&#10;&#10;\begin{equation*} \label{eq:MN update formula}&#10;P_i(k+1)=\min\left\{P_{\max},\gamma_i^t\frac{R_i(k)}{LG_{ii}}\right\}.&#10;\end{equation*}&#10;&#10;\end{document}"/>
  <p:tag name="IGUANATEXSIZE" val="20"/>
  <p:tag name="IGUANATEXCURSOR" val="2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5"/>
  <p:tag name="ORIGINALWIDTH" val="2817,75"/>
  <p:tag name="LATEXADDIN" val="\documentclass{article}&#10;\usepackage{amsmath}&#10;\pagestyle{empty}&#10;\begin{document}&#10;&#10;&#10;\begin{equation*} \label{eq:SCMN update formula}&#10;P_i(k+1)=\max\left\{0,\min\left\{\frac{B_i}{c_i}-\frac{R_i(k)}{LG_{ii}},\mathrm{SCP_{\max}}\right\}\right\}.&#10;\end{equation*}&#10;&#10;\end{document}"/>
  <p:tag name="IGUANATEXSIZE" val="20"/>
  <p:tag name="IGUANATEXCURSOR" val="2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9,25"/>
  <p:tag name="ORIGINALWIDTH" val="2215,5"/>
  <p:tag name="LATEXADDIN" val="\documentclass{article}&#10;\usepackage{amsmath}&#10;\pagestyle{empty}&#10;\begin{document}&#10;&#10;\begin{equation*}&#10;\gamma_i=\mathrm{SINR}_i=L \frac{G_{ii}P_{i}}{\sum\limits_{j\neq{i}}^N G_{ji}P_{j}+n}=L \frac{G_{ii} P_i}{R_i}. \label{eq:SINRch4}&#10;\end{equation*}&#10;&#10;&#10;\end{document}"/>
  <p:tag name="IGUANATEXSIZE" val="20"/>
  <p:tag name="IGUANATEXCURSOR" val="1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6,0104"/>
  <p:tag name="ORIGINALWIDTH" val="605,811"/>
  <p:tag name="LATEXADDIN" val="\documentclass{article}&#10;\usepackage{amsmath}&#10;\pagestyle{empty}&#10;\newtheorem{thm}{Theorem}&#10;\begin{document}&#10;&#10;\begin{thm}[NE uniqueness]&#10;&#10;Let $L$ be the spread factor \\of the system and $\gamma_{\max}=\max\limits_{i \in \mathbf{N}}{\gamma_i^t}$. \\If $N&lt;\max\left\{\frac{L}{\gamma_{\max}}+1,L+1\right\}$, then:&#10;\begin{itemize}&#10; \item The two-tier small cell network game has a unique NE.&#10; \item The power control scheme under best response dynamics\\ for SCMNs and MNs converges to this NE.&#10;\end{itemize}&#10;\end{thm}&#10;&#10;\end{document}"/>
  <p:tag name="IGUANATEXSIZE" val="20"/>
  <p:tag name="IGUANATEXCURSOR" val="1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7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|1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|24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7,912"/>
  <p:tag name="ORIGINALWIDTH" val="720,6893"/>
  <p:tag name="LATEXADDIN" val="\documentclass{article}&#10;\usepackage{amsmath}&#10;\pagestyle{empty}&#10;\begin{document}&#10;\begin{gather*}&#10;U_1'-o_{1,2}\geq U_1^* \Leftrightarrow\\&#10;c_1B\log\left(1+L\frac{G_{11}P_{\max}}{\sum\limits_{j\neq{1,2}}^NG_{j1}P_{\max}+G_{21}\frac{P_{\max}}{M}}\right)-o_{1,2}\\\geq&#10;c_1B\log\left(1+L\frac{G_{11}P_{\max}}{\sum\limits_{j\neq{1}}^NG_{j1}P_{\max}}\right).\label{eq:ch6eq1}&#10;\end{gather*} &#10;&#10;&#10;&#10;\end{document}"/>
  <p:tag name="IGUANATEXSIZE" val="20"/>
  <p:tag name="IGUANATEXCURSOR" val="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1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05,75"/>
  <p:tag name="ORIGINALWIDTH" val="1953,75"/>
  <p:tag name="LATEXADDIN" val="\documentclass{article}&#10;\usepackage{amsmath}&#10;\pagestyle{empty}&#10;\begin{document}&#10;\begin{gather*}&#10;U_2'+o_{1,2}\geq U_2^* \Leftrightarrow\\&#10;c_2B\log\left(1+L\frac{G_{22}\frac{P_{\max}}{M}}{\sum\limits_{j\neq{2}}^NG_{j2}P_{\max}}\right)+o_{1,2}\\\geq c_2B\log\left(1+L\frac{G_{22}P_{\max}}{\sum\limits_{j\neq{2}}^NG_{j2}P_{\max}}\right). \label{eq:ch6eq2}&#10;\end{gather*}&#10;&#10;&#10;&#10;\end{document}"/>
  <p:tag name="IGUANATEXSIZE" val="20"/>
  <p:tag name="IGUANATEXCURSOR" val="2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2|19.8|11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4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9.4|16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4.1|26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|3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3.4|8.5|12|1|9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8.6|17.8|8.5|21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8.1|25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2,4854"/>
  <p:tag name="ORIGINALWIDTH" val="605,4837"/>
  <p:tag name="LATEXADDIN" val="\documentclass{article}&#10;\usepackage{amsmath}&#10;\newtheorem{thm}{Theorem}&#10;\pagestyle{empty}&#10;\begin{document}&#10;\begin{thm}\label{Properties1}&#10;%%%\vspace{-0.3cm}&#10;Let $s=(s_1,s_2,\dots,s_N)$ be a strategy vector that \\corresponds to a NE with $s_i=R$. Then:&#10;\begin{enumerate}&#10;\item If $i=N-1$, then the subvector $(s_{N-1},s_N)$ is equal \\to $(R,W)$.&#10;\item If $i=N-3$, then the subvector $(s_{N-3},s_{N-2},s_{N-1},s_N)$ \\is equal to $(R,W,W,L)$.&#10;\item If $i\leq N-4$, then the subvector $(s_{i},s_{i+1},s_{i+2},s_{i+3})$ is equal to \\either $(R,W,W,L)$ or $(R,W,W,R)$, where, in the second case, \\the $R$ transmission of node $i+3$ satisfies this theorem as well.&#10;\end{enumerate}&#10;\end{thm}&#10;&#10;&#10;&#10;\end{document}"/>
  <p:tag name="IGUANATEXSIZE" val="18"/>
  <p:tag name="IGUANATEXCURSOR" val="5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6,0545"/>
  <p:tag name="ORIGINALWIDTH" val="719,7074"/>
  <p:tag name="LATEXADDIN" val="\documentclass{article}&#10;\usepackage{amsmath}&#10;\newtheorem{prp}{Proposition}&#10;\pagestyle{empty}&#10;\begin{document}&#10;&#10;\begin{prp}\label{Proposition1}&#10;Let $s=(s_1,s_2,\dots,s_N)$ be a strategy vector with\\ &#10;$s_i=R$. Then:&#10;\begin{enumerate}&#10;\item If $i=N-1$ and $(s_{N-1},s_N)$=$(R,W)$, the algorithm will \\end up at a NE where this equality holds.&#10;\item If $i=N-3$ and $(s_{N-3},s_{N-2},s_{N-1},s_N)$ is equal to $(R,W,W,L)$, \\the algorithm will end up at a NE where this equality holds.&#10;\item If $i\leq N-4$ and $(s_{i},s_{i+1},s_{i+2},s_{i+3})$=\textit{(R,W,W,L)}, the algorithm \\will end up at a NE where this equality holds.&#10;\item If $i\leq N-4$ and $(s_{i},s_{i+1},s_{i+2},s_{i+3})$=\textit{(R,W,W,R)}, the algorithm \\will end up at a NE where the strategy vector includes \\either this subvector or the subvector \textit{(R,W,W,L)}. &#10;\end{enumerate}&#10;%%%\vspace{-0.3cm}&#10;\end{prp} &#10;&#10;&#10;\end{document}"/>
  <p:tag name="IGUANATEXSIZE" val="12"/>
  <p:tag name="IGUANATEXCURSOR" val="4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3|12.2|3.9|3.3|5.2|38.1|2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1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1320"/>
  <p:tag name="LATEXADDIN" val="\documentclass{article}&#10;\usepackage{amsmath}&#10;\pagestyle{empty}&#10;\begin{document}&#10;&#10;$&#10;\frac{\max \mathrm{NEtransmissions}}{\min \mathrm{NE transmissions}}&lt;1.05&#10;$&#10;&#10;\end{document}"/>
  <p:tag name="IGUANATEXSIZE" val="20"/>
  <p:tag name="IGUANATEXCURSOR" val="1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3.4|10.7|2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5"/>
</p:tagLst>
</file>

<file path=ppt/theme/theme1.xml><?xml version="1.0" encoding="utf-8"?>
<a:theme xmlns:a="http://schemas.openxmlformats.org/drawingml/2006/main" name="1_Capsules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3652650</TotalTime>
  <Words>6378</Words>
  <Application>Microsoft Office PowerPoint</Application>
  <PresentationFormat>On-screen Show (4:3)</PresentationFormat>
  <Paragraphs>1169</Paragraphs>
  <Slides>152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3" baseType="lpstr">
      <vt:lpstr>1_Capsules</vt:lpstr>
      <vt:lpstr> Small Cells and Device-to-Device Networks towards the 5G Era: Fundamentals, Applications, and Resource Allocation using Game Theory</vt:lpstr>
      <vt:lpstr>Introduction, Motivation, and Outline</vt:lpstr>
      <vt:lpstr>Presenters</vt:lpstr>
      <vt:lpstr>Related Research Projects</vt:lpstr>
      <vt:lpstr>Related Research Topics</vt:lpstr>
      <vt:lpstr>PowerPoint Presentation</vt:lpstr>
      <vt:lpstr>MMLab: other Research Areas</vt:lpstr>
      <vt:lpstr>FP7 Research Projects</vt:lpstr>
      <vt:lpstr>I-CAN: Information-Centric future mobile and wireless Access Networks </vt:lpstr>
      <vt:lpstr>POINT: IP Over ICN - The Better IP? H2020 STREP 1/1/2015-31/12/2017</vt:lpstr>
      <vt:lpstr>Tutorial Objectives (1)</vt:lpstr>
      <vt:lpstr>Tutorial Objectives (2)</vt:lpstr>
      <vt:lpstr>Outline</vt:lpstr>
      <vt:lpstr>Towards the 5G Era</vt:lpstr>
      <vt:lpstr>Towards the 5G Era (1)</vt:lpstr>
      <vt:lpstr>Towards the 5G Era (2)</vt:lpstr>
      <vt:lpstr>Towards the 5G Era (3)</vt:lpstr>
      <vt:lpstr>PowerPoint Presentation</vt:lpstr>
      <vt:lpstr>Key Communication Paradigms (1)</vt:lpstr>
      <vt:lpstr>Key Communication Paradigms (2)</vt:lpstr>
      <vt:lpstr>Key Communication Paradigms (3)</vt:lpstr>
      <vt:lpstr>Key Design Objectives</vt:lpstr>
      <vt:lpstr>PowerPoint Presentation</vt:lpstr>
      <vt:lpstr>An Indicative 5G Timeline</vt:lpstr>
      <vt:lpstr>PowerPoint Presentation</vt:lpstr>
      <vt:lpstr>Some 5G Trials</vt:lpstr>
      <vt:lpstr>Small Cells</vt:lpstr>
      <vt:lpstr>Definition</vt:lpstr>
      <vt:lpstr>Types &amp; Use Cases (1)</vt:lpstr>
      <vt:lpstr>Types &amp; Use Cases (2)</vt:lpstr>
      <vt:lpstr>Heterogeneous Network</vt:lpstr>
      <vt:lpstr>Advantages</vt:lpstr>
      <vt:lpstr>A Classification</vt:lpstr>
      <vt:lpstr>Technical Considerations (1)</vt:lpstr>
      <vt:lpstr>Some Technical Considerations (2)</vt:lpstr>
      <vt:lpstr>Shipments (1)</vt:lpstr>
      <vt:lpstr>Shipments (2)</vt:lpstr>
      <vt:lpstr>Global Small Cell  Revenue Forecasts</vt:lpstr>
      <vt:lpstr>Number of Enterprises Potentially Adopting Small Cells 2014 to 2020</vt:lpstr>
      <vt:lpstr>Small Cells vs. Wi-Fi:  Friends or Foes? (1)</vt:lpstr>
      <vt:lpstr>Small Cells vs. Wi-Fi:  Friends or Foes? (2)</vt:lpstr>
      <vt:lpstr>D2D Communications</vt:lpstr>
      <vt:lpstr>Definition</vt:lpstr>
      <vt:lpstr>(Potential) Advantages (1)</vt:lpstr>
      <vt:lpstr>(Potential) Advantages (2)</vt:lpstr>
      <vt:lpstr>Applications (1)</vt:lpstr>
      <vt:lpstr>Applications (2)</vt:lpstr>
      <vt:lpstr>Classification (1)</vt:lpstr>
      <vt:lpstr>Classification (2)</vt:lpstr>
      <vt:lpstr>Classification (3)</vt:lpstr>
      <vt:lpstr>Bluetooth &amp; Wi-Fi Direct</vt:lpstr>
      <vt:lpstr>Wi-Fi Direct (&amp; Bluetooth) Shortcomings…</vt:lpstr>
      <vt:lpstr>LTE-Direct (1)</vt:lpstr>
      <vt:lpstr>LTE-Direct (2)</vt:lpstr>
      <vt:lpstr>Radio Resource Management      Using Game Theory</vt:lpstr>
      <vt:lpstr>The Challenge</vt:lpstr>
      <vt:lpstr>The Tools</vt:lpstr>
      <vt:lpstr>Roadmap (1)</vt:lpstr>
      <vt:lpstr>Roadmap (2)</vt:lpstr>
      <vt:lpstr>Roadmap (3)</vt:lpstr>
      <vt:lpstr>A Classification of  Power Control Approaches </vt:lpstr>
      <vt:lpstr>  Radio Resource Management in  Small Cells/D2D Networks</vt:lpstr>
      <vt:lpstr>PowerPoint Presentation</vt:lpstr>
      <vt:lpstr>System Setup</vt:lpstr>
      <vt:lpstr>Problem Statement (1)</vt:lpstr>
      <vt:lpstr>Problem Statement (2)</vt:lpstr>
      <vt:lpstr>Problem Statement (3)</vt:lpstr>
      <vt:lpstr>Contributions</vt:lpstr>
      <vt:lpstr>Best Responses</vt:lpstr>
      <vt:lpstr>Analysis (1)</vt:lpstr>
      <vt:lpstr>Analysis (2)</vt:lpstr>
      <vt:lpstr>Some Results</vt:lpstr>
      <vt:lpstr>PowerPoint Presentation</vt:lpstr>
      <vt:lpstr>System Setup</vt:lpstr>
      <vt:lpstr>Problem Statement (1)</vt:lpstr>
      <vt:lpstr>Problem Statement (2)</vt:lpstr>
      <vt:lpstr>Problem Statement (3)</vt:lpstr>
      <vt:lpstr>Stackelberg Game (1)</vt:lpstr>
      <vt:lpstr>Stackelberg Game (2)</vt:lpstr>
      <vt:lpstr>Sparsely Deployed Scenario (1)</vt:lpstr>
      <vt:lpstr>Sparsely Deployed Scenario (2)</vt:lpstr>
      <vt:lpstr>Densely Deployed Scenario</vt:lpstr>
      <vt:lpstr>Revenue of the MBS vs. Q</vt:lpstr>
      <vt:lpstr>Discussion</vt:lpstr>
      <vt:lpstr>Sum-rate of femtocell users vs. Q</vt:lpstr>
      <vt:lpstr>PowerPoint Presentation</vt:lpstr>
      <vt:lpstr>System Setup</vt:lpstr>
      <vt:lpstr>Problem Statement (1)</vt:lpstr>
      <vt:lpstr>Problem Statement (2)</vt:lpstr>
      <vt:lpstr>A College Admissions Game for Access Point Selection</vt:lpstr>
      <vt:lpstr>Admissions Game with Guarantees (1)</vt:lpstr>
      <vt:lpstr>Admissions Game with Guarantees (2)</vt:lpstr>
      <vt:lpstr>A Coalitional Game for College Transfers (1)</vt:lpstr>
      <vt:lpstr>A Coalitional Game for College Transfers (2)</vt:lpstr>
      <vt:lpstr>Average Utility per User</vt:lpstr>
      <vt:lpstr>Worst-Case User Utility</vt:lpstr>
      <vt:lpstr>PowerPoint Presentation</vt:lpstr>
      <vt:lpstr>System Setup</vt:lpstr>
      <vt:lpstr>Problem Statement (1)</vt:lpstr>
      <vt:lpstr>Problem Statement (2)</vt:lpstr>
      <vt:lpstr>Problem Statement (3)</vt:lpstr>
      <vt:lpstr>Power Control</vt:lpstr>
      <vt:lpstr>Mode Selection (1)</vt:lpstr>
      <vt:lpstr>Mode Selection (2)</vt:lpstr>
      <vt:lpstr>Mode Selection (3)</vt:lpstr>
      <vt:lpstr>The Population Share </vt:lpstr>
      <vt:lpstr>The Average Utilities</vt:lpstr>
      <vt:lpstr>PowerPoint Presentation</vt:lpstr>
      <vt:lpstr>System Setup</vt:lpstr>
      <vt:lpstr>Problem Statement (1)</vt:lpstr>
      <vt:lpstr>Problem Statement (2)</vt:lpstr>
      <vt:lpstr>Problem Statement (3)</vt:lpstr>
      <vt:lpstr>Combinatorial Resource Auction</vt:lpstr>
      <vt:lpstr>Combinatorial Auctions</vt:lpstr>
      <vt:lpstr>Channel Allocation (1)</vt:lpstr>
      <vt:lpstr>Channel Allocation (2)</vt:lpstr>
      <vt:lpstr>Power Control Game</vt:lpstr>
      <vt:lpstr>Average Rate per UE with Number of D2D Pairs</vt:lpstr>
      <vt:lpstr>Average UE Battery Lifetime with Number of D2D Pairs</vt:lpstr>
      <vt:lpstr>Power Control and Bargaining under Licensed Spectrum Sharing</vt:lpstr>
      <vt:lpstr>Motivation (1)</vt:lpstr>
      <vt:lpstr>Motivation (2)</vt:lpstr>
      <vt:lpstr>Challenge and Contributions</vt:lpstr>
      <vt:lpstr>System Model</vt:lpstr>
      <vt:lpstr>Game Formulation</vt:lpstr>
      <vt:lpstr>Analysis for N Operators (1)</vt:lpstr>
      <vt:lpstr>Analysis for N Operators (2)</vt:lpstr>
      <vt:lpstr>Analysis for 2 Operators (1)</vt:lpstr>
      <vt:lpstr>Analysis for 2 Operators (2)</vt:lpstr>
      <vt:lpstr>Numerical Examples (1)</vt:lpstr>
      <vt:lpstr>Numerical Examples (2)- Sum of Revenues</vt:lpstr>
      <vt:lpstr>Agenda for Future Directions</vt:lpstr>
      <vt:lpstr>PowerPoint Presentation</vt:lpstr>
      <vt:lpstr>Challenge and Contributions</vt:lpstr>
      <vt:lpstr>Problem Description (1)</vt:lpstr>
      <vt:lpstr>Problem Description (2)</vt:lpstr>
      <vt:lpstr>Game Formulation</vt:lpstr>
      <vt:lpstr>On the Nash Equilibria (1)</vt:lpstr>
      <vt:lpstr>On the Nash Equilibria (2)</vt:lpstr>
      <vt:lpstr>On the Nash Equilibria (3)</vt:lpstr>
      <vt:lpstr>On the Nash Equilibria (4)</vt:lpstr>
      <vt:lpstr>On the Nash Equilibria (5)</vt:lpstr>
      <vt:lpstr>On the Nash Equilibria (6)</vt:lpstr>
      <vt:lpstr>Performance Evaluation (1)</vt:lpstr>
      <vt:lpstr>Performance Evaluation (2)</vt:lpstr>
      <vt:lpstr>Agenda for Future Directions</vt:lpstr>
      <vt:lpstr>General Issues </vt:lpstr>
      <vt:lpstr>Conclusions</vt:lpstr>
      <vt:lpstr>Pointers to Selected References (1)</vt:lpstr>
      <vt:lpstr>Pointers to Selected References (2)</vt:lpstr>
      <vt:lpstr>Pointers to Selected References (2)</vt:lpstr>
      <vt:lpstr> Köszönöm!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Incentives-Based Power Control in Wireless Networks of Autonomous Entities_x000b_with Various Degrees of Cooperation</dc:title>
  <dc:creator>douros</dc:creator>
  <cp:lastModifiedBy>Vaggelis Douros</cp:lastModifiedBy>
  <cp:revision>2330</cp:revision>
  <cp:lastPrinted>2014-12-21T10:30:26Z</cp:lastPrinted>
  <dcterms:created xsi:type="dcterms:W3CDTF">1601-01-01T00:00:00Z</dcterms:created>
  <dcterms:modified xsi:type="dcterms:W3CDTF">2015-05-24T10:22:00Z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